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2"/>
  </p:notes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78" r:id="rId16"/>
    <p:sldId id="280" r:id="rId17"/>
    <p:sldId id="281" r:id="rId18"/>
    <p:sldId id="269" r:id="rId19"/>
    <p:sldId id="270" r:id="rId20"/>
    <p:sldId id="271" r:id="rId21"/>
    <p:sldId id="272" r:id="rId22"/>
    <p:sldId id="279" r:id="rId23"/>
    <p:sldId id="275" r:id="rId24"/>
    <p:sldId id="286" r:id="rId25"/>
    <p:sldId id="288" r:id="rId26"/>
    <p:sldId id="282" r:id="rId27"/>
    <p:sldId id="289" r:id="rId28"/>
    <p:sldId id="290" r:id="rId29"/>
    <p:sldId id="294" r:id="rId30"/>
    <p:sldId id="291" r:id="rId31"/>
    <p:sldId id="295" r:id="rId32"/>
    <p:sldId id="292" r:id="rId33"/>
    <p:sldId id="297" r:id="rId34"/>
    <p:sldId id="296" r:id="rId35"/>
    <p:sldId id="298" r:id="rId36"/>
    <p:sldId id="293"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276" r:id="rId50"/>
    <p:sldId id="311" r:id="rId51"/>
    <p:sldId id="312" r:id="rId52"/>
    <p:sldId id="314" r:id="rId53"/>
    <p:sldId id="274" r:id="rId54"/>
    <p:sldId id="283" r:id="rId55"/>
    <p:sldId id="315" r:id="rId56"/>
    <p:sldId id="316" r:id="rId57"/>
    <p:sldId id="317" r:id="rId58"/>
    <p:sldId id="320" r:id="rId59"/>
    <p:sldId id="321" r:id="rId60"/>
    <p:sldId id="322" r:id="rId61"/>
    <p:sldId id="318" r:id="rId62"/>
    <p:sldId id="319" r:id="rId63"/>
    <p:sldId id="284" r:id="rId64"/>
    <p:sldId id="323" r:id="rId65"/>
    <p:sldId id="324" r:id="rId66"/>
    <p:sldId id="325" r:id="rId67"/>
    <p:sldId id="326" r:id="rId68"/>
    <p:sldId id="285" r:id="rId69"/>
    <p:sldId id="327" r:id="rId70"/>
    <p:sldId id="328" r:id="rId71"/>
    <p:sldId id="329" r:id="rId72"/>
    <p:sldId id="331" r:id="rId73"/>
    <p:sldId id="333" r:id="rId74"/>
    <p:sldId id="334" r:id="rId75"/>
    <p:sldId id="335" r:id="rId76"/>
    <p:sldId id="336" r:id="rId77"/>
    <p:sldId id="332" r:id="rId78"/>
    <p:sldId id="337" r:id="rId79"/>
    <p:sldId id="338" r:id="rId80"/>
    <p:sldId id="339" r:id="rId8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3658D65-CC86-4445-AC00-03B58B881269}">
          <p14:sldIdLst>
            <p14:sldId id="256"/>
            <p14:sldId id="257"/>
            <p14:sldId id="258"/>
            <p14:sldId id="259"/>
            <p14:sldId id="277"/>
            <p14:sldId id="260"/>
            <p14:sldId id="261"/>
            <p14:sldId id="262"/>
            <p14:sldId id="263"/>
            <p14:sldId id="264"/>
            <p14:sldId id="265"/>
            <p14:sldId id="266"/>
            <p14:sldId id="267"/>
            <p14:sldId id="268"/>
            <p14:sldId id="278"/>
            <p14:sldId id="280"/>
            <p14:sldId id="281"/>
            <p14:sldId id="269"/>
            <p14:sldId id="270"/>
            <p14:sldId id="271"/>
            <p14:sldId id="272"/>
            <p14:sldId id="279"/>
            <p14:sldId id="275"/>
            <p14:sldId id="286"/>
            <p14:sldId id="288"/>
            <p14:sldId id="282"/>
            <p14:sldId id="289"/>
            <p14:sldId id="290"/>
            <p14:sldId id="294"/>
            <p14:sldId id="291"/>
            <p14:sldId id="295"/>
            <p14:sldId id="292"/>
            <p14:sldId id="297"/>
            <p14:sldId id="296"/>
            <p14:sldId id="298"/>
            <p14:sldId id="293"/>
            <p14:sldId id="299"/>
            <p14:sldId id="300"/>
            <p14:sldId id="301"/>
            <p14:sldId id="302"/>
            <p14:sldId id="303"/>
            <p14:sldId id="304"/>
            <p14:sldId id="305"/>
            <p14:sldId id="306"/>
            <p14:sldId id="307"/>
            <p14:sldId id="308"/>
            <p14:sldId id="309"/>
            <p14:sldId id="310"/>
            <p14:sldId id="276"/>
            <p14:sldId id="311"/>
            <p14:sldId id="312"/>
            <p14:sldId id="314"/>
            <p14:sldId id="274"/>
            <p14:sldId id="283"/>
            <p14:sldId id="315"/>
            <p14:sldId id="316"/>
            <p14:sldId id="317"/>
            <p14:sldId id="320"/>
            <p14:sldId id="321"/>
            <p14:sldId id="322"/>
            <p14:sldId id="318"/>
            <p14:sldId id="319"/>
            <p14:sldId id="284"/>
            <p14:sldId id="323"/>
            <p14:sldId id="324"/>
            <p14:sldId id="325"/>
            <p14:sldId id="326"/>
            <p14:sldId id="285"/>
            <p14:sldId id="327"/>
            <p14:sldId id="328"/>
            <p14:sldId id="329"/>
            <p14:sldId id="331"/>
            <p14:sldId id="333"/>
            <p14:sldId id="334"/>
            <p14:sldId id="335"/>
            <p14:sldId id="336"/>
            <p14:sldId id="332"/>
            <p14:sldId id="337"/>
            <p14:sldId id="338"/>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24" y="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7893F-57BE-4643-93C8-080AD0929D0E}" type="datetimeFigureOut">
              <a:rPr lang="pt-BR" smtClean="0"/>
              <a:pPr/>
              <a:t>07/07/2015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2EF48-8952-4E42-B541-526CC22AD6B8}" type="slidenum">
              <a:rPr lang="pt-BR" smtClean="0"/>
              <a:pPr/>
              <a:t>‹N°›</a:t>
            </a:fld>
            <a:endParaRPr lang="pt-BR"/>
          </a:p>
        </p:txBody>
      </p:sp>
    </p:spTree>
    <p:extLst>
      <p:ext uri="{BB962C8B-B14F-4D97-AF65-F5344CB8AC3E}">
        <p14:creationId xmlns:p14="http://schemas.microsoft.com/office/powerpoint/2010/main" val="239441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1D54F85-F411-497F-A2A1-930A7CF775F9}" type="datetime1">
              <a:rPr lang="pt-BR" smtClean="0"/>
              <a:pPr/>
              <a:t>07/07/2015</a:t>
            </a:fld>
            <a:endParaRPr lang="pt-B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2D54FD4-E6A3-4A1F-8C5C-1619D1E75EAA}" type="slidenum">
              <a:rPr lang="pt-BR" smtClean="0"/>
              <a:pPr/>
              <a:t>‹N°›</a:t>
            </a:fld>
            <a:endParaRPr lang="pt-B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pt-B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FA092C8C-CE43-4E97-8041-5B43ACDD0AAB}" type="datetime1">
              <a:rPr lang="pt-BR" smtClean="0"/>
              <a:pPr/>
              <a:t>07/07/2015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2D54FD4-E6A3-4A1F-8C5C-1619D1E75EAA}" type="slidenum">
              <a:rPr lang="pt-BR" smtClean="0"/>
              <a:pPr/>
              <a:t>‹N°›</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C47B419-E3B3-4598-9867-FBA5EC8C9E6D}" type="datetime1">
              <a:rPr lang="pt-BR" smtClean="0"/>
              <a:pPr/>
              <a:t>07/07/2015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2D54FD4-E6A3-4A1F-8C5C-1619D1E75EAA}" type="slidenum">
              <a:rPr lang="pt-BR" smtClean="0"/>
              <a:pPr/>
              <a:t>‹N°›</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259051D-5405-456F-A75C-47128AFE675D}" type="datetime1">
              <a:rPr lang="pt-BR" smtClean="0"/>
              <a:pPr/>
              <a:t>07/07/2015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2D54FD4-E6A3-4A1F-8C5C-1619D1E75EAA}" type="slidenum">
              <a:rPr lang="pt-BR" smtClean="0"/>
              <a:pPr/>
              <a:t>‹N°›</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9" name="Date Placeholder 8"/>
          <p:cNvSpPr>
            <a:spLocks noGrp="1"/>
          </p:cNvSpPr>
          <p:nvPr>
            <p:ph type="dt" sz="half" idx="10"/>
          </p:nvPr>
        </p:nvSpPr>
        <p:spPr/>
        <p:txBody>
          <a:bodyPr/>
          <a:lstStyle>
            <a:lvl1pPr>
              <a:defRPr>
                <a:solidFill>
                  <a:srgbClr val="FFFFFF"/>
                </a:solidFill>
              </a:defRPr>
            </a:lvl1pPr>
          </a:lstStyle>
          <a:p>
            <a:fld id="{05C0E7A7-D2D8-4ACF-AE33-52C55B86A712}" type="datetime1">
              <a:rPr lang="pt-BR" smtClean="0"/>
              <a:pPr/>
              <a:t>07/07/2015</a:t>
            </a:fld>
            <a:endParaRPr lang="pt-B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2D54FD4-E6A3-4A1F-8C5C-1619D1E75EAA}" type="slidenum">
              <a:rPr lang="pt-BR" smtClean="0"/>
              <a:pPr/>
              <a:t>‹N°›</a:t>
            </a:fld>
            <a:endParaRPr lang="pt-B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pt-B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46C4F93-E9C6-4110-BF0D-36D777D1AC2C}" type="datetime1">
              <a:rPr lang="pt-BR" smtClean="0"/>
              <a:pPr/>
              <a:t>07/07/2015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2D54FD4-E6A3-4A1F-8C5C-1619D1E75EAA}" type="slidenum">
              <a:rPr lang="pt-BR" smtClean="0"/>
              <a:pPr/>
              <a:t>‹N°›</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CDA8BC1-BD57-4B8F-8A26-ED541205101B}" type="datetime1">
              <a:rPr lang="pt-BR" smtClean="0"/>
              <a:pPr/>
              <a:t>07/07/2015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2D54FD4-E6A3-4A1F-8C5C-1619D1E75EAA}" type="slidenum">
              <a:rPr lang="pt-BR" smtClean="0"/>
              <a:pPr/>
              <a:t>‹N°›</a:t>
            </a:fld>
            <a:endParaRPr lang="pt-BR"/>
          </a:p>
        </p:txBody>
      </p:sp>
      <p:sp>
        <p:nvSpPr>
          <p:cNvPr id="10" name="Title 9"/>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A75679-971A-48C2-BA1C-3FDE8295284B}" type="datetime1">
              <a:rPr lang="pt-BR" smtClean="0"/>
              <a:pPr/>
              <a:t>07/07/2015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2D54FD4-E6A3-4A1F-8C5C-1619D1E75EAA}" type="slidenum">
              <a:rPr lang="pt-BR" smtClean="0"/>
              <a:pPr/>
              <a:t>‹N°›</a:t>
            </a:fld>
            <a:endParaRPr lang="pt-BR"/>
          </a:p>
        </p:txBody>
      </p:sp>
      <p:sp>
        <p:nvSpPr>
          <p:cNvPr id="6" name="Title 5"/>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4EB098-1BA3-4F7C-B179-2F8816A5D01D}" type="datetime1">
              <a:rPr lang="pt-BR" smtClean="0"/>
              <a:pPr/>
              <a:t>07/07/2015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2D54FD4-E6A3-4A1F-8C5C-1619D1E75EAA}" type="slidenum">
              <a:rPr lang="pt-BR" smtClean="0"/>
              <a:pPr/>
              <a:t>‹N°›</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BDD902E-73A4-4ED2-9DFD-BBDF8A7A44B3}" type="datetime1">
              <a:rPr lang="pt-BR" smtClean="0"/>
              <a:pPr/>
              <a:t>07/07/2015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2D54FD4-E6A3-4A1F-8C5C-1619D1E75EAA}" type="slidenum">
              <a:rPr lang="pt-BR" smtClean="0"/>
              <a:pPr/>
              <a:t>‹N°›</a:t>
            </a:fld>
            <a:endParaRPr lang="pt-B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pt-BR" smtClean="0"/>
              <a:t>Clique para editar o título mestre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1DD1CB0-96A3-42EB-AE45-C6ADF344F3FD}" type="datetime1">
              <a:rPr lang="pt-BR" smtClean="0"/>
              <a:pPr/>
              <a:t>07/07/2015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2D54FD4-E6A3-4A1F-8C5C-1619D1E75EAA}" type="slidenum">
              <a:rPr lang="pt-BR" smtClean="0"/>
              <a:pPr/>
              <a:t>‹N°›</a:t>
            </a:fld>
            <a:endParaRPr lang="pt-B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pt-BR" smtClean="0"/>
              <a:t>Clique para editar o 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63BC868-7C14-4028-939E-625562E8FD61}" type="datetime1">
              <a:rPr lang="pt-BR" smtClean="0"/>
              <a:pPr/>
              <a:t>07/07/2015</a:t>
            </a:fld>
            <a:endParaRPr lang="pt-B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pt-B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2D54FD4-E6A3-4A1F-8C5C-1619D1E75EAA}" type="slidenum">
              <a:rPr lang="pt-BR" smtClean="0"/>
              <a:pPr/>
              <a:t>‹N°›</a:t>
            </a:fld>
            <a:endParaRPr lang="pt-B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smtClean="0"/>
              <a:t>Cristina Terra</a:t>
            </a:r>
            <a:endParaRPr lang="pt-BR" dirty="0"/>
          </a:p>
        </p:txBody>
      </p:sp>
      <p:sp>
        <p:nvSpPr>
          <p:cNvPr id="2" name="Título 1"/>
          <p:cNvSpPr>
            <a:spLocks noGrp="1"/>
          </p:cNvSpPr>
          <p:nvPr>
            <p:ph type="title"/>
          </p:nvPr>
        </p:nvSpPr>
        <p:spPr/>
        <p:txBody>
          <a:bodyPr>
            <a:normAutofit/>
          </a:bodyPr>
          <a:lstStyle/>
          <a:p>
            <a:r>
              <a:rPr lang="en-US" sz="3200" dirty="0"/>
              <a:t>Principles of International Finance and Open Economy</a:t>
            </a:r>
            <a:r>
              <a:rPr lang="en-US" sz="1600" dirty="0"/>
              <a:t> </a:t>
            </a:r>
            <a:r>
              <a:rPr lang="en-US" sz="3200" dirty="0" smtClean="0"/>
              <a:t>Macroeconomics</a:t>
            </a:r>
            <a:endParaRPr lang="pt-BR" sz="7200" dirty="0"/>
          </a:p>
        </p:txBody>
      </p:sp>
      <p:sp>
        <p:nvSpPr>
          <p:cNvPr id="4" name="Espaço Reservado para Número de Slide 3"/>
          <p:cNvSpPr>
            <a:spLocks noGrp="1"/>
          </p:cNvSpPr>
          <p:nvPr>
            <p:ph type="sldNum" sz="quarter" idx="11"/>
          </p:nvPr>
        </p:nvSpPr>
        <p:spPr/>
        <p:txBody>
          <a:bodyPr/>
          <a:lstStyle/>
          <a:p>
            <a:fld id="{D2D54FD4-E6A3-4A1F-8C5C-1619D1E75EAA}" type="slidenum">
              <a:rPr lang="pt-BR" smtClean="0"/>
              <a:pPr/>
              <a:t>1</a:t>
            </a:fld>
            <a:endParaRPr lang="pt-BR"/>
          </a:p>
        </p:txBody>
      </p:sp>
    </p:spTree>
    <p:extLst>
      <p:ext uri="{BB962C8B-B14F-4D97-AF65-F5344CB8AC3E}">
        <p14:creationId xmlns:p14="http://schemas.microsoft.com/office/powerpoint/2010/main" val="578501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i="1" dirty="0" smtClean="0"/>
              <a:t>Currency Board</a:t>
            </a:r>
            <a:r>
              <a:rPr lang="en-US" dirty="0" smtClean="0"/>
              <a:t> </a:t>
            </a:r>
          </a:p>
          <a:p>
            <a:pPr lvl="1"/>
            <a:r>
              <a:rPr lang="en-US" dirty="0" smtClean="0"/>
              <a:t>Legal obligation to maintain a given exchange rate parity. </a:t>
            </a:r>
          </a:p>
          <a:p>
            <a:pPr lvl="1"/>
            <a:r>
              <a:rPr lang="en-US" dirty="0" smtClean="0"/>
              <a:t>The central bank should back the monetary base with the foreign currency, such that all home currency should be able to be converted into the foreign currency at the parity. </a:t>
            </a:r>
          </a:p>
          <a:p>
            <a:pPr lvl="2"/>
            <a:r>
              <a:rPr lang="en-US" dirty="0" smtClean="0"/>
              <a:t>the central bank has no control over the money supply and cannot be a lender of last resort to banks. </a:t>
            </a:r>
          </a:p>
          <a:p>
            <a:pPr lvl="1"/>
            <a:r>
              <a:rPr lang="en-US" dirty="0" smtClean="0"/>
              <a:t>Example: Argentina in the 1990s.</a:t>
            </a:r>
            <a:endParaRPr lang="fr-FR" dirty="0" smtClean="0"/>
          </a:p>
          <a:p>
            <a:endParaRPr lang="en-US" i="1" dirty="0" smtClean="0"/>
          </a:p>
          <a:p>
            <a:r>
              <a:rPr lang="en-US" i="1" dirty="0" smtClean="0"/>
              <a:t>Dollarization</a:t>
            </a:r>
            <a:r>
              <a:rPr lang="en-US" dirty="0" smtClean="0"/>
              <a:t> </a:t>
            </a:r>
          </a:p>
          <a:p>
            <a:pPr lvl="1"/>
            <a:r>
              <a:rPr lang="en-US" dirty="0" smtClean="0"/>
              <a:t>Unilateral adoption the currency of another country. </a:t>
            </a:r>
          </a:p>
          <a:p>
            <a:pPr lvl="1"/>
            <a:r>
              <a:rPr lang="en-US" dirty="0" smtClean="0"/>
              <a:t>The country that issues the original currency continues to have sovereignty over its emission and the monetary policy to be followed. </a:t>
            </a:r>
          </a:p>
          <a:p>
            <a:pPr lvl="1"/>
            <a:r>
              <a:rPr lang="en-US" dirty="0" smtClean="0"/>
              <a:t>Examples: Panama and Ecuador. </a:t>
            </a:r>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10</a:t>
            </a:fld>
            <a:endParaRPr lang="pt-BR"/>
          </a:p>
        </p:txBody>
      </p:sp>
      <p:sp>
        <p:nvSpPr>
          <p:cNvPr id="4" name="Titre 3"/>
          <p:cNvSpPr>
            <a:spLocks noGrp="1"/>
          </p:cNvSpPr>
          <p:nvPr>
            <p:ph type="title"/>
          </p:nvPr>
        </p:nvSpPr>
        <p:spPr/>
        <p:txBody>
          <a:bodyPr/>
          <a:lstStyle/>
          <a:p>
            <a:r>
              <a:rPr lang="pt-BR" dirty="0" smtClean="0"/>
              <a:t>Hard Peg Regimes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en-US" i="1" dirty="0" smtClean="0"/>
          </a:p>
          <a:p>
            <a:r>
              <a:rPr lang="en-US" i="1" dirty="0" smtClean="0"/>
              <a:t>Monetary Union</a:t>
            </a:r>
            <a:r>
              <a:rPr lang="en-US" dirty="0" smtClean="0"/>
              <a:t> </a:t>
            </a:r>
          </a:p>
          <a:p>
            <a:pPr lvl="1"/>
            <a:r>
              <a:rPr lang="en-US" dirty="0" smtClean="0"/>
              <a:t>The members of a monetary union share the same currency and manage it by means of a common accord. </a:t>
            </a:r>
          </a:p>
          <a:p>
            <a:pPr lvl="1"/>
            <a:r>
              <a:rPr lang="en-US" dirty="0" smtClean="0"/>
              <a:t>The International Monetary Fund (IMF) classifies the exchange rate regime of countries in a monetary union according to the regime adopted for the common currency. </a:t>
            </a:r>
          </a:p>
          <a:p>
            <a:pPr lvl="2"/>
            <a:r>
              <a:rPr lang="en-US" dirty="0" smtClean="0"/>
              <a:t>For example, each country in the </a:t>
            </a:r>
            <a:r>
              <a:rPr lang="en-US" dirty="0" err="1" smtClean="0"/>
              <a:t>Eurozone</a:t>
            </a:r>
            <a:r>
              <a:rPr lang="en-US" dirty="0" smtClean="0"/>
              <a:t> is classified as following a floating exchange rate regime for they adopted the euro, and the euro is free floating. </a:t>
            </a:r>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11</a:t>
            </a:fld>
            <a:endParaRPr lang="pt-BR"/>
          </a:p>
        </p:txBody>
      </p:sp>
      <p:sp>
        <p:nvSpPr>
          <p:cNvPr id="4" name="Titre 3"/>
          <p:cNvSpPr>
            <a:spLocks noGrp="1"/>
          </p:cNvSpPr>
          <p:nvPr>
            <p:ph type="title"/>
          </p:nvPr>
        </p:nvSpPr>
        <p:spPr/>
        <p:txBody>
          <a:bodyPr/>
          <a:lstStyle/>
          <a:p>
            <a:r>
              <a:rPr lang="pt-BR" dirty="0" smtClean="0"/>
              <a:t>Hard Peg Regimes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IMF </a:t>
            </a:r>
            <a:r>
              <a:rPr lang="en-US" i="1" dirty="0" smtClean="0"/>
              <a:t>de jure</a:t>
            </a:r>
            <a:r>
              <a:rPr lang="en-US" dirty="0" smtClean="0"/>
              <a:t> classification exchange rate regimes</a:t>
            </a:r>
          </a:p>
          <a:p>
            <a:pPr lvl="1"/>
            <a:r>
              <a:rPr lang="en-US" dirty="0" smtClean="0"/>
              <a:t>Regime officially communicated to the IMF by the countries, registered in the </a:t>
            </a:r>
            <a:r>
              <a:rPr lang="en-US" i="1" dirty="0" smtClean="0"/>
              <a:t>Annual Report on Exchange Arrangements and Exchange Restrictions</a:t>
            </a:r>
            <a:r>
              <a:rPr lang="en-US" dirty="0" smtClean="0"/>
              <a:t>. </a:t>
            </a:r>
          </a:p>
          <a:p>
            <a:pPr lvl="1"/>
            <a:r>
              <a:rPr lang="en-US" dirty="0" smtClean="0"/>
              <a:t>Problem: countries do not always follow what they </a:t>
            </a:r>
            <a:r>
              <a:rPr lang="en-US" dirty="0" err="1" smtClean="0"/>
              <a:t>annouce</a:t>
            </a:r>
            <a:endParaRPr lang="en-US" dirty="0" smtClean="0"/>
          </a:p>
          <a:p>
            <a:pPr lvl="1"/>
            <a:endParaRPr lang="fr-FR" dirty="0" smtClean="0"/>
          </a:p>
          <a:p>
            <a:r>
              <a:rPr lang="en-US" dirty="0" smtClean="0"/>
              <a:t>IMF </a:t>
            </a:r>
            <a:r>
              <a:rPr lang="en-US" i="1" dirty="0" smtClean="0"/>
              <a:t>de facto </a:t>
            </a:r>
            <a:r>
              <a:rPr lang="en-US" dirty="0" smtClean="0"/>
              <a:t>classification of exchange rate regimes </a:t>
            </a:r>
          </a:p>
          <a:p>
            <a:pPr lvl="1"/>
            <a:r>
              <a:rPr lang="en-US" dirty="0" smtClean="0"/>
              <a:t>Since 1998, classification based on the exchange rate policy effectively implemented by countries</a:t>
            </a:r>
            <a:r>
              <a:rPr lang="en-US" b="1" dirty="0" smtClean="0"/>
              <a:t>.</a:t>
            </a:r>
            <a:r>
              <a:rPr lang="en-US" dirty="0" smtClean="0"/>
              <a:t> </a:t>
            </a:r>
          </a:p>
          <a:p>
            <a:pPr lvl="1"/>
            <a:r>
              <a:rPr lang="en-US" dirty="0" smtClean="0"/>
              <a:t>Regimes are ordered based on the degree of exchange rate flexibility and whether there is a commitment with respect to its trajectory. </a:t>
            </a:r>
          </a:p>
          <a:p>
            <a:pPr lvl="1"/>
            <a:r>
              <a:rPr lang="en-US" dirty="0" smtClean="0"/>
              <a:t>This classification system also presents the monetary policy followed, providing a clear connection to the currency exchange rate</a:t>
            </a:r>
            <a:endParaRPr lang="fr-FR"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12</a:t>
            </a:fld>
            <a:endParaRPr lang="pt-BR"/>
          </a:p>
        </p:txBody>
      </p:sp>
      <p:sp>
        <p:nvSpPr>
          <p:cNvPr id="4" name="Titre 3"/>
          <p:cNvSpPr>
            <a:spLocks noGrp="1"/>
          </p:cNvSpPr>
          <p:nvPr>
            <p:ph type="title"/>
          </p:nvPr>
        </p:nvSpPr>
        <p:spPr/>
        <p:txBody>
          <a:bodyPr/>
          <a:lstStyle/>
          <a:p>
            <a:r>
              <a:rPr lang="pt-BR" dirty="0" smtClean="0"/>
              <a:t>De Jure Vs. De Facto Classifications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endParaRPr lang="en-US" dirty="0" smtClean="0"/>
          </a:p>
          <a:p>
            <a:r>
              <a:rPr lang="en-US" dirty="0" smtClean="0"/>
              <a:t>Dual exchange rate: may be official or unofficial, (the latter being the parallel exchange rate, or the `black market’). </a:t>
            </a:r>
          </a:p>
          <a:p>
            <a:r>
              <a:rPr lang="en-US" dirty="0" smtClean="0"/>
              <a:t>Multiple exchange rate markets: different exchange rates for different types of transactions. </a:t>
            </a:r>
          </a:p>
          <a:p>
            <a:pPr lvl="1"/>
            <a:r>
              <a:rPr lang="en-US" dirty="0" smtClean="0"/>
              <a:t>Typically, the government establishes exchange rate parity for commercial transactions, while it allows the exchange rate to float for financial transactions. </a:t>
            </a:r>
          </a:p>
          <a:p>
            <a:pPr lvl="1"/>
            <a:r>
              <a:rPr lang="en-US" dirty="0" smtClean="0"/>
              <a:t>Example: Latin American countries during foreign debt crisis in the 1980s. </a:t>
            </a:r>
          </a:p>
          <a:p>
            <a:pPr lvl="2"/>
            <a:r>
              <a:rPr lang="en-US" dirty="0" smtClean="0"/>
              <a:t>The government then guaranteed a cheap dollar for the import of ‘essential’ products.</a:t>
            </a:r>
            <a:endParaRPr lang="fr-FR" dirty="0" smtClean="0"/>
          </a:p>
          <a:p>
            <a:endParaRPr lang="en-US" dirty="0" smtClean="0"/>
          </a:p>
          <a:p>
            <a:r>
              <a:rPr lang="en-US" dirty="0" smtClean="0"/>
              <a:t>When there are two exchange rates employed, one being fixed and the other floating, the floating should be used to identify the exchange rate regime.</a:t>
            </a:r>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13</a:t>
            </a:fld>
            <a:endParaRPr lang="pt-BR"/>
          </a:p>
        </p:txBody>
      </p:sp>
      <p:sp>
        <p:nvSpPr>
          <p:cNvPr id="4" name="Titre 3"/>
          <p:cNvSpPr>
            <a:spLocks noGrp="1"/>
          </p:cNvSpPr>
          <p:nvPr>
            <p:ph type="title"/>
          </p:nvPr>
        </p:nvSpPr>
        <p:spPr/>
        <p:txBody>
          <a:bodyPr/>
          <a:lstStyle/>
          <a:p>
            <a:r>
              <a:rPr lang="pt-BR" dirty="0" smtClean="0"/>
              <a:t>Dual or Multiple</a:t>
            </a:r>
            <a:br>
              <a:rPr lang="pt-BR" dirty="0" smtClean="0"/>
            </a:br>
            <a:r>
              <a:rPr lang="pt-BR" dirty="0" smtClean="0"/>
              <a:t>Exchange Rate Markets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sz="1800" dirty="0" smtClean="0"/>
              <a:t>Four exchange rate </a:t>
            </a:r>
            <a:r>
              <a:rPr lang="en-US" sz="1800" i="1" dirty="0" smtClean="0"/>
              <a:t>de facto</a:t>
            </a:r>
            <a:r>
              <a:rPr lang="en-US" sz="1800" dirty="0" smtClean="0"/>
              <a:t> regime classification proposals  that seek to identify the exchange rate regime that is in fact implemented by each country. </a:t>
            </a:r>
          </a:p>
          <a:p>
            <a:pPr lvl="1"/>
            <a:r>
              <a:rPr lang="en-US" sz="1600" dirty="0" smtClean="0"/>
              <a:t>IMF</a:t>
            </a:r>
          </a:p>
          <a:p>
            <a:pPr lvl="1"/>
            <a:r>
              <a:rPr lang="en-US" sz="1600" dirty="0" err="1" smtClean="0"/>
              <a:t>Shambaugh</a:t>
            </a:r>
            <a:endParaRPr lang="en-US" sz="1600" dirty="0" smtClean="0"/>
          </a:p>
          <a:p>
            <a:pPr lvl="1"/>
            <a:r>
              <a:rPr lang="en-US" sz="1600" dirty="0" smtClean="0"/>
              <a:t>Levy-</a:t>
            </a:r>
            <a:r>
              <a:rPr lang="en-US" sz="1600" dirty="0" err="1" smtClean="0"/>
              <a:t>Yeyati</a:t>
            </a:r>
            <a:r>
              <a:rPr lang="en-US" sz="1600" dirty="0" smtClean="0"/>
              <a:t> and </a:t>
            </a:r>
            <a:r>
              <a:rPr lang="en-US" sz="1600" dirty="0" err="1" smtClean="0"/>
              <a:t>Sturzenegger</a:t>
            </a:r>
            <a:endParaRPr lang="en-US" sz="1600" dirty="0" smtClean="0"/>
          </a:p>
          <a:p>
            <a:pPr lvl="1"/>
            <a:r>
              <a:rPr lang="en-US" sz="1600" dirty="0" smtClean="0"/>
              <a:t>Reinhart and </a:t>
            </a:r>
            <a:r>
              <a:rPr lang="en-US" sz="1600" dirty="0" err="1" smtClean="0"/>
              <a:t>Rogoff</a:t>
            </a:r>
            <a:endParaRPr lang="en-US" sz="1600" dirty="0" smtClean="0"/>
          </a:p>
          <a:p>
            <a:endParaRPr lang="en-US" sz="1800" dirty="0" smtClean="0"/>
          </a:p>
          <a:p>
            <a:r>
              <a:rPr lang="en-US" sz="1800" dirty="0" smtClean="0"/>
              <a:t>Problem: is not always a consensus between these classifications. </a:t>
            </a:r>
            <a:endParaRPr lang="fr-FR" sz="1800" dirty="0" smtClean="0"/>
          </a:p>
          <a:p>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14</a:t>
            </a:fld>
            <a:endParaRPr lang="pt-BR"/>
          </a:p>
        </p:txBody>
      </p:sp>
      <p:sp>
        <p:nvSpPr>
          <p:cNvPr id="4" name="Titre 3"/>
          <p:cNvSpPr>
            <a:spLocks noGrp="1"/>
          </p:cNvSpPr>
          <p:nvPr>
            <p:ph type="title"/>
          </p:nvPr>
        </p:nvSpPr>
        <p:spPr/>
        <p:txBody>
          <a:bodyPr/>
          <a:lstStyle/>
          <a:p>
            <a:r>
              <a:rPr lang="pt-BR" dirty="0" smtClean="0"/>
              <a:t>Alternative ER Regime Classifications</a:t>
            </a:r>
            <a:endParaRPr lang="fr-FR" dirty="0"/>
          </a:p>
        </p:txBody>
      </p:sp>
      <p:pic>
        <p:nvPicPr>
          <p:cNvPr id="8" name="Picture 3"/>
          <p:cNvPicPr>
            <a:picLocks noChangeAspect="1" noChangeArrowheads="1"/>
          </p:cNvPicPr>
          <p:nvPr/>
        </p:nvPicPr>
        <p:blipFill>
          <a:blip r:embed="rId2" cstate="print"/>
          <a:srcRect/>
          <a:stretch>
            <a:fillRect/>
          </a:stretch>
        </p:blipFill>
        <p:spPr bwMode="auto">
          <a:xfrm>
            <a:off x="644665" y="4708053"/>
            <a:ext cx="7527735" cy="1673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endParaRPr lang="en-US" dirty="0" smtClean="0"/>
          </a:p>
          <a:p>
            <a:r>
              <a:rPr lang="en-US" dirty="0" smtClean="0"/>
              <a:t>Plan</a:t>
            </a:r>
          </a:p>
          <a:p>
            <a:pPr marL="708660" lvl="1" indent="-342900">
              <a:buFont typeface="+mj-lt"/>
              <a:buAutoNum type="arabicPeriod"/>
            </a:pPr>
            <a:endParaRPr lang="en-US" dirty="0" smtClean="0"/>
          </a:p>
          <a:p>
            <a:pPr marL="708660" lvl="1" indent="-342900">
              <a:buFont typeface="+mj-lt"/>
              <a:buAutoNum type="arabicPeriod"/>
            </a:pPr>
            <a:r>
              <a:rPr lang="en-US" dirty="0" smtClean="0"/>
              <a:t>Classification of exchange rate regimes</a:t>
            </a:r>
          </a:p>
          <a:p>
            <a:pPr marL="708660" lvl="1" indent="-342900">
              <a:buFont typeface="+mj-lt"/>
              <a:buAutoNum type="arabicPeriod"/>
            </a:pPr>
            <a:endParaRPr lang="en-US" dirty="0" smtClean="0"/>
          </a:p>
          <a:p>
            <a:pPr marL="708660" lvl="1" indent="-342900">
              <a:buFont typeface="+mj-lt"/>
              <a:buAutoNum type="arabicPeriod"/>
            </a:pPr>
            <a:r>
              <a:rPr lang="en-US" dirty="0" smtClean="0">
                <a:solidFill>
                  <a:schemeClr val="accent2"/>
                </a:solidFill>
              </a:rPr>
              <a:t>The economic implications for the different regimes</a:t>
            </a:r>
          </a:p>
          <a:p>
            <a:pPr marL="982980" lvl="2" indent="-342900"/>
            <a:r>
              <a:rPr lang="en-US" dirty="0" smtClean="0">
                <a:solidFill>
                  <a:schemeClr val="accent2"/>
                </a:solidFill>
              </a:rPr>
              <a:t>Which elements should be taken into consideration when choosing an exchange rate regime?</a:t>
            </a:r>
            <a:endParaRPr lang="fr-FR" dirty="0" smtClean="0">
              <a:solidFill>
                <a:schemeClr val="accent2"/>
              </a:solidFill>
            </a:endParaRPr>
          </a:p>
          <a:p>
            <a:endParaRPr lang="pt-BR" dirty="0"/>
          </a:p>
        </p:txBody>
      </p:sp>
      <p:sp>
        <p:nvSpPr>
          <p:cNvPr id="2" name="Título 1"/>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pPr/>
              <a:t>15</a:t>
            </a:fld>
            <a:endParaRPr lang="pt-BR"/>
          </a:p>
        </p:txBody>
      </p:sp>
    </p:spTree>
    <p:extLst>
      <p:ext uri="{BB962C8B-B14F-4D97-AF65-F5344CB8AC3E}">
        <p14:creationId xmlns:p14="http://schemas.microsoft.com/office/powerpoint/2010/main" val="827239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p>
          <a:p>
            <a:pPr lvl="1"/>
            <a:r>
              <a:rPr lang="en-US" b="1" dirty="0" smtClean="0"/>
              <a:t>Fixed </a:t>
            </a:r>
            <a:r>
              <a:rPr lang="en-US" b="1" i="1" dirty="0"/>
              <a:t>vs.</a:t>
            </a:r>
            <a:r>
              <a:rPr lang="en-US" b="1" dirty="0"/>
              <a:t> Flexible Exchange </a:t>
            </a:r>
            <a:r>
              <a:rPr lang="en-US" b="1" dirty="0" smtClean="0"/>
              <a:t>Rate</a:t>
            </a:r>
          </a:p>
          <a:p>
            <a:pPr lvl="1"/>
            <a:r>
              <a:rPr lang="fr-FR" b="1" dirty="0" smtClean="0"/>
              <a:t>Optimum </a:t>
            </a:r>
            <a:r>
              <a:rPr lang="fr-FR" b="1" dirty="0" err="1" smtClean="0"/>
              <a:t>Currency</a:t>
            </a:r>
            <a:r>
              <a:rPr lang="fr-FR" b="1" dirty="0" smtClean="0"/>
              <a:t> Area</a:t>
            </a:r>
          </a:p>
          <a:p>
            <a:pPr lvl="1"/>
            <a:r>
              <a:rPr lang="fr-FR" b="1" dirty="0" smtClean="0"/>
              <a:t>Inflation and Exchange Rate </a:t>
            </a:r>
            <a:r>
              <a:rPr lang="fr-FR" b="1" dirty="0" err="1" smtClean="0"/>
              <a:t>Anchoring</a:t>
            </a:r>
            <a:endParaRPr lang="fr-FR" b="1" dirty="0" smtClean="0"/>
          </a:p>
          <a:p>
            <a:pPr lvl="1"/>
            <a:r>
              <a:rPr lang="fr-FR" b="1" dirty="0" smtClean="0"/>
              <a:t>Exchange Rate </a:t>
            </a:r>
            <a:r>
              <a:rPr lang="fr-FR" b="1" dirty="0" err="1" smtClean="0"/>
              <a:t>Regime</a:t>
            </a:r>
            <a:r>
              <a:rPr lang="fr-FR" b="1" dirty="0" smtClean="0"/>
              <a:t> and Financial </a:t>
            </a:r>
            <a:r>
              <a:rPr lang="fr-FR" b="1" dirty="0" err="1" smtClean="0"/>
              <a:t>Dollarization</a:t>
            </a:r>
            <a:endParaRPr lang="fr-FR" b="1" dirty="0" smtClean="0"/>
          </a:p>
          <a:p>
            <a:pPr lvl="1"/>
            <a:r>
              <a:rPr lang="fr-FR" b="1" dirty="0" smtClean="0"/>
              <a:t>Exchange Rate </a:t>
            </a:r>
            <a:r>
              <a:rPr lang="fr-FR" b="1" dirty="0" err="1" smtClean="0"/>
              <a:t>Regime</a:t>
            </a:r>
            <a:r>
              <a:rPr lang="fr-FR" b="1" dirty="0" smtClean="0"/>
              <a:t>, </a:t>
            </a:r>
            <a:r>
              <a:rPr lang="fr-FR" b="1" dirty="0" err="1" smtClean="0"/>
              <a:t>Sovereign</a:t>
            </a:r>
            <a:r>
              <a:rPr lang="fr-FR" b="1" dirty="0" smtClean="0"/>
              <a:t> </a:t>
            </a:r>
            <a:r>
              <a:rPr lang="fr-FR" b="1" dirty="0" err="1" smtClean="0"/>
              <a:t>Debt</a:t>
            </a:r>
            <a:r>
              <a:rPr lang="fr-FR" b="1" dirty="0" smtClean="0"/>
              <a:t> and Crises</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16</a:t>
            </a:fld>
            <a:endParaRPr lang="pt-BR"/>
          </a:p>
        </p:txBody>
      </p:sp>
      <p:sp>
        <p:nvSpPr>
          <p:cNvPr id="4" name="Titre 3"/>
          <p:cNvSpPr>
            <a:spLocks noGrp="1"/>
          </p:cNvSpPr>
          <p:nvPr>
            <p:ph type="title"/>
          </p:nvPr>
        </p:nvSpPr>
        <p:spPr/>
        <p:txBody>
          <a:bodyPr/>
          <a:lstStyle/>
          <a:p>
            <a:r>
              <a:rPr lang="fr-FR" dirty="0" smtClean="0"/>
              <a:t>Plan: </a:t>
            </a:r>
            <a:r>
              <a:rPr lang="fr-FR" dirty="0" err="1" smtClean="0"/>
              <a:t>Economic</a:t>
            </a:r>
            <a:r>
              <a:rPr lang="fr-FR" dirty="0" smtClean="0"/>
              <a:t> Implications</a:t>
            </a:r>
            <a:endParaRPr lang="en-US" dirty="0"/>
          </a:p>
        </p:txBody>
      </p:sp>
    </p:spTree>
    <p:extLst>
      <p:ext uri="{BB962C8B-B14F-4D97-AF65-F5344CB8AC3E}">
        <p14:creationId xmlns:p14="http://schemas.microsoft.com/office/powerpoint/2010/main" val="428010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solidFill>
                <a:schemeClr val="accent2"/>
              </a:solidFill>
            </a:endParaRPr>
          </a:p>
          <a:p>
            <a:pPr lvl="1"/>
            <a:r>
              <a:rPr lang="en-US" b="1" dirty="0" smtClean="0">
                <a:solidFill>
                  <a:schemeClr val="accent2"/>
                </a:solidFill>
              </a:rPr>
              <a:t>Fixed </a:t>
            </a:r>
            <a:r>
              <a:rPr lang="en-US" b="1" i="1" dirty="0">
                <a:solidFill>
                  <a:schemeClr val="accent2"/>
                </a:solidFill>
              </a:rPr>
              <a:t>vs.</a:t>
            </a:r>
            <a:r>
              <a:rPr lang="en-US" b="1" dirty="0">
                <a:solidFill>
                  <a:schemeClr val="accent2"/>
                </a:solidFill>
              </a:rPr>
              <a:t> Flexible Exchange </a:t>
            </a:r>
            <a:r>
              <a:rPr lang="en-US" b="1" dirty="0" smtClean="0">
                <a:solidFill>
                  <a:schemeClr val="accent2"/>
                </a:solidFill>
              </a:rPr>
              <a:t>Rate</a:t>
            </a:r>
          </a:p>
          <a:p>
            <a:pPr lvl="1"/>
            <a:r>
              <a:rPr lang="fr-FR" b="1" dirty="0" smtClean="0"/>
              <a:t>Optimum </a:t>
            </a:r>
            <a:r>
              <a:rPr lang="fr-FR" b="1" dirty="0" err="1" smtClean="0"/>
              <a:t>Currency</a:t>
            </a:r>
            <a:r>
              <a:rPr lang="fr-FR" b="1" dirty="0" smtClean="0"/>
              <a:t> Area</a:t>
            </a:r>
          </a:p>
          <a:p>
            <a:pPr lvl="1"/>
            <a:r>
              <a:rPr lang="fr-FR" b="1" dirty="0" smtClean="0"/>
              <a:t>Inflation and Exchange Rate </a:t>
            </a:r>
            <a:r>
              <a:rPr lang="fr-FR" b="1" dirty="0" err="1" smtClean="0"/>
              <a:t>Anchoring</a:t>
            </a:r>
            <a:endParaRPr lang="fr-FR" b="1" dirty="0" smtClean="0"/>
          </a:p>
          <a:p>
            <a:pPr lvl="1"/>
            <a:r>
              <a:rPr lang="fr-FR" b="1" dirty="0" smtClean="0"/>
              <a:t>Exchange Rate </a:t>
            </a:r>
            <a:r>
              <a:rPr lang="fr-FR" b="1" dirty="0" err="1" smtClean="0"/>
              <a:t>Regime</a:t>
            </a:r>
            <a:r>
              <a:rPr lang="fr-FR" b="1" dirty="0" smtClean="0"/>
              <a:t> and Financial </a:t>
            </a:r>
            <a:r>
              <a:rPr lang="fr-FR" b="1" dirty="0" err="1" smtClean="0"/>
              <a:t>Dollarization</a:t>
            </a:r>
            <a:endParaRPr lang="fr-FR" b="1" dirty="0" smtClean="0"/>
          </a:p>
          <a:p>
            <a:pPr lvl="1"/>
            <a:r>
              <a:rPr lang="fr-FR" b="1" dirty="0" smtClean="0"/>
              <a:t>Exchange Rate </a:t>
            </a:r>
            <a:r>
              <a:rPr lang="fr-FR" b="1" dirty="0" err="1" smtClean="0"/>
              <a:t>Regime</a:t>
            </a:r>
            <a:r>
              <a:rPr lang="fr-FR" b="1" dirty="0" smtClean="0"/>
              <a:t>, </a:t>
            </a:r>
            <a:r>
              <a:rPr lang="fr-FR" b="1" dirty="0" err="1" smtClean="0"/>
              <a:t>Sovereign</a:t>
            </a:r>
            <a:r>
              <a:rPr lang="fr-FR" b="1" dirty="0" smtClean="0"/>
              <a:t> </a:t>
            </a:r>
            <a:r>
              <a:rPr lang="fr-FR" b="1" dirty="0" err="1" smtClean="0"/>
              <a:t>Debt</a:t>
            </a:r>
            <a:r>
              <a:rPr lang="fr-FR" b="1" dirty="0" smtClean="0"/>
              <a:t> and Crises</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17</a:t>
            </a:fld>
            <a:endParaRPr lang="pt-BR"/>
          </a:p>
        </p:txBody>
      </p:sp>
      <p:sp>
        <p:nvSpPr>
          <p:cNvPr id="4" name="Titre 3"/>
          <p:cNvSpPr>
            <a:spLocks noGrp="1"/>
          </p:cNvSpPr>
          <p:nvPr>
            <p:ph type="title"/>
          </p:nvPr>
        </p:nvSpPr>
        <p:spPr/>
        <p:txBody>
          <a:bodyPr/>
          <a:lstStyle/>
          <a:p>
            <a:r>
              <a:rPr lang="fr-FR" dirty="0"/>
              <a:t>Plan: </a:t>
            </a:r>
            <a:r>
              <a:rPr lang="fr-FR" dirty="0" err="1"/>
              <a:t>Economic</a:t>
            </a:r>
            <a:r>
              <a:rPr lang="fr-FR" dirty="0"/>
              <a:t> Implications</a:t>
            </a:r>
            <a:endParaRPr lang="en-US" dirty="0"/>
          </a:p>
        </p:txBody>
      </p:sp>
    </p:spTree>
    <p:extLst>
      <p:ext uri="{BB962C8B-B14F-4D97-AF65-F5344CB8AC3E}">
        <p14:creationId xmlns:p14="http://schemas.microsoft.com/office/powerpoint/2010/main" val="252216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2D54FD4-E6A3-4A1F-8C5C-1619D1E75EAA}" type="slidenum">
              <a:rPr lang="pt-BR" smtClean="0"/>
              <a:pPr/>
              <a:t>18</a:t>
            </a:fld>
            <a:endParaRPr lang="pt-BR"/>
          </a:p>
        </p:txBody>
      </p:sp>
      <p:sp>
        <p:nvSpPr>
          <p:cNvPr id="4" name="Titre 3"/>
          <p:cNvSpPr>
            <a:spLocks noGrp="1"/>
          </p:cNvSpPr>
          <p:nvPr>
            <p:ph type="title"/>
          </p:nvPr>
        </p:nvSpPr>
        <p:spPr/>
        <p:txBody>
          <a:bodyPr/>
          <a:lstStyle/>
          <a:p>
            <a:r>
              <a:rPr lang="pt-BR" sz="2800" dirty="0" smtClean="0"/>
              <a:t>Which Exchange Rate Regime to choose?</a:t>
            </a:r>
            <a:br>
              <a:rPr lang="pt-BR" sz="2800" dirty="0" smtClean="0"/>
            </a:br>
            <a:r>
              <a:rPr lang="en-US" sz="2400" dirty="0" smtClean="0"/>
              <a:t>Fixed </a:t>
            </a:r>
            <a:r>
              <a:rPr lang="en-US" sz="2400" i="1" dirty="0" smtClean="0"/>
              <a:t>vs.</a:t>
            </a:r>
            <a:r>
              <a:rPr lang="en-US" sz="2400" dirty="0" smtClean="0"/>
              <a:t> Flexible Exchange Rate</a:t>
            </a:r>
            <a:endParaRPr lang="fr-FR" dirty="0"/>
          </a:p>
        </p:txBody>
      </p:sp>
      <p:sp>
        <p:nvSpPr>
          <p:cNvPr id="7" name="Espace réservé du contenu 6"/>
          <p:cNvSpPr>
            <a:spLocks noGrp="1"/>
          </p:cNvSpPr>
          <p:nvPr>
            <p:ph idx="1"/>
          </p:nvPr>
        </p:nvSpPr>
        <p:spPr/>
        <p:txBody>
          <a:bodyPr>
            <a:normAutofit lnSpcReduction="10000"/>
          </a:bodyPr>
          <a:lstStyle/>
          <a:p>
            <a:r>
              <a:rPr lang="en-US" dirty="0" smtClean="0"/>
              <a:t>Classic discussion: fixed exchange rate or floating. </a:t>
            </a:r>
          </a:p>
          <a:p>
            <a:endParaRPr lang="en-US" dirty="0" smtClean="0"/>
          </a:p>
          <a:p>
            <a:r>
              <a:rPr lang="en-US" dirty="0" smtClean="0"/>
              <a:t>To compare the regimes, we consider the impact of real shocks (such as terms of trade, fiscal policy or technology shocks) and nominal shocks (such as money demand or government monetary policy) on the output, balance of payments and the real exchange rate in each of these two regimes. </a:t>
            </a:r>
          </a:p>
          <a:p>
            <a:endParaRPr lang="en-US" dirty="0" smtClean="0"/>
          </a:p>
          <a:p>
            <a:r>
              <a:rPr lang="en-US" dirty="0" smtClean="0"/>
              <a:t>Analytical framework: sticky price models described in Ch. 7.</a:t>
            </a:r>
          </a:p>
          <a:p>
            <a:endParaRPr lang="en-US" dirty="0" smtClean="0"/>
          </a:p>
          <a:p>
            <a:r>
              <a:rPr lang="en-US" dirty="0" smtClean="0"/>
              <a:t>Main result: the economy is better protected from real shocks with a floating exchange rate regime, while a fixed regime is a better alternative in the case of nominal shocks.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2D54FD4-E6A3-4A1F-8C5C-1619D1E75EAA}" type="slidenum">
              <a:rPr lang="pt-BR" smtClean="0"/>
              <a:pPr/>
              <a:t>19</a:t>
            </a:fld>
            <a:endParaRPr lang="pt-BR"/>
          </a:p>
        </p:txBody>
      </p:sp>
      <p:sp>
        <p:nvSpPr>
          <p:cNvPr id="4" name="Titre 3"/>
          <p:cNvSpPr>
            <a:spLocks noGrp="1"/>
          </p:cNvSpPr>
          <p:nvPr>
            <p:ph type="title"/>
          </p:nvPr>
        </p:nvSpPr>
        <p:spPr/>
        <p:txBody>
          <a:bodyPr/>
          <a:lstStyle/>
          <a:p>
            <a:r>
              <a:rPr lang="en-US" dirty="0" smtClean="0"/>
              <a:t>Fixed </a:t>
            </a:r>
            <a:r>
              <a:rPr lang="en-US" i="1" dirty="0" smtClean="0"/>
              <a:t>vs.</a:t>
            </a:r>
            <a:r>
              <a:rPr lang="en-US" dirty="0" smtClean="0"/>
              <a:t> Flexible Exchange Rate:</a:t>
            </a:r>
            <a:br>
              <a:rPr lang="en-US" dirty="0" smtClean="0"/>
            </a:br>
            <a:r>
              <a:rPr lang="en-US" dirty="0" smtClean="0"/>
              <a:t>Real Shocks</a:t>
            </a:r>
            <a:endParaRPr lang="fr-FR" sz="4000" dirty="0"/>
          </a:p>
        </p:txBody>
      </p:sp>
      <p:sp>
        <p:nvSpPr>
          <p:cNvPr id="7" name="Espace réservé du contenu 6"/>
          <p:cNvSpPr>
            <a:spLocks noGrp="1"/>
          </p:cNvSpPr>
          <p:nvPr>
            <p:ph idx="1"/>
          </p:nvPr>
        </p:nvSpPr>
        <p:spPr/>
        <p:txBody>
          <a:bodyPr>
            <a:normAutofit/>
          </a:bodyPr>
          <a:lstStyle/>
          <a:p>
            <a:r>
              <a:rPr lang="fr-FR" dirty="0" smtClean="0"/>
              <a:t>Real </a:t>
            </a:r>
            <a:r>
              <a:rPr lang="fr-FR" dirty="0" err="1" smtClean="0"/>
              <a:t>shocks</a:t>
            </a:r>
            <a:r>
              <a:rPr lang="fr-FR" dirty="0" smtClean="0"/>
              <a:t> (ex.: </a:t>
            </a:r>
            <a:r>
              <a:rPr lang="fr-FR" dirty="0" err="1" smtClean="0"/>
              <a:t>terms</a:t>
            </a:r>
            <a:r>
              <a:rPr lang="fr-FR" dirty="0" smtClean="0"/>
              <a:t> of </a:t>
            </a:r>
            <a:r>
              <a:rPr lang="fr-FR" dirty="0" err="1" smtClean="0"/>
              <a:t>trade</a:t>
            </a:r>
            <a:r>
              <a:rPr lang="fr-FR" dirty="0" smtClean="0"/>
              <a:t> </a:t>
            </a:r>
            <a:r>
              <a:rPr lang="fr-FR" dirty="0" err="1" smtClean="0"/>
              <a:t>deterioration</a:t>
            </a:r>
            <a:r>
              <a:rPr lang="fr-FR" dirty="0" smtClean="0"/>
              <a:t>) </a:t>
            </a:r>
          </a:p>
          <a:p>
            <a:pPr lvl="1"/>
            <a:endParaRPr lang="en-US" dirty="0" smtClean="0"/>
          </a:p>
          <a:p>
            <a:pPr lvl="1"/>
            <a:r>
              <a:rPr lang="en-US" dirty="0" smtClean="0"/>
              <a:t>A real shock alters the equilibrium RER.</a:t>
            </a:r>
          </a:p>
          <a:p>
            <a:pPr lvl="1"/>
            <a:endParaRPr lang="en-US" dirty="0" smtClean="0"/>
          </a:p>
          <a:p>
            <a:pPr lvl="1"/>
            <a:r>
              <a:rPr lang="en-US" dirty="0" smtClean="0"/>
              <a:t>Floating exchange rate: the nominal exchange rate can immediately jump to the level that leads the RER to its new equilibrium level. </a:t>
            </a:r>
          </a:p>
          <a:p>
            <a:pPr lvl="1"/>
            <a:endParaRPr lang="en-US" dirty="0" smtClean="0"/>
          </a:p>
          <a:p>
            <a:pPr lvl="1"/>
            <a:r>
              <a:rPr lang="en-US" dirty="0" smtClean="0"/>
              <a:t>Fixed exchange rate: adjustment would be through prices changes, which takes time. The RER would be out of its equilibrium level during the price </a:t>
            </a:r>
            <a:r>
              <a:rPr lang="fr-FR" dirty="0" err="1" smtClean="0"/>
              <a:t>adjustment</a:t>
            </a:r>
            <a:r>
              <a:rPr lang="fr-FR" dirty="0" smtClean="0"/>
              <a:t> </a:t>
            </a:r>
            <a:r>
              <a:rPr lang="fr-FR" dirty="0" err="1" smtClean="0"/>
              <a:t>period</a:t>
            </a:r>
            <a:r>
              <a:rPr lang="fr-FR" dirty="0" smtClean="0"/>
              <a: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p:txBody>
          <a:bodyPr/>
          <a:lstStyle/>
          <a:p>
            <a:r>
              <a:rPr lang="pt-BR" dirty="0" smtClean="0"/>
              <a:t>Cristina Terra</a:t>
            </a:r>
            <a:endParaRPr lang="pt-BR" dirty="0"/>
          </a:p>
        </p:txBody>
      </p:sp>
      <p:sp>
        <p:nvSpPr>
          <p:cNvPr id="4" name="Título 3"/>
          <p:cNvSpPr>
            <a:spLocks noGrp="1"/>
          </p:cNvSpPr>
          <p:nvPr>
            <p:ph type="title"/>
          </p:nvPr>
        </p:nvSpPr>
        <p:spPr/>
        <p:txBody>
          <a:bodyPr/>
          <a:lstStyle/>
          <a:p>
            <a:r>
              <a:rPr lang="pt-BR" sz="3600" dirty="0" smtClean="0"/>
              <a:t>Chapter 10</a:t>
            </a:r>
            <a:r>
              <a:rPr lang="pt-BR" sz="3600" dirty="0"/>
              <a:t/>
            </a:r>
            <a:br>
              <a:rPr lang="pt-BR" sz="3600" dirty="0"/>
            </a:br>
            <a:r>
              <a:rPr lang="pt-BR" sz="3600" dirty="0" smtClean="0"/>
              <a:t>Exchange Rate Regimes</a:t>
            </a:r>
            <a:endParaRPr lang="pt-BR" dirty="0"/>
          </a:p>
        </p:txBody>
      </p:sp>
      <p:sp>
        <p:nvSpPr>
          <p:cNvPr id="2" name="Espaço Reservado para Número de Slide 1"/>
          <p:cNvSpPr>
            <a:spLocks noGrp="1"/>
          </p:cNvSpPr>
          <p:nvPr>
            <p:ph type="sldNum" sz="quarter" idx="11"/>
          </p:nvPr>
        </p:nvSpPr>
        <p:spPr/>
        <p:txBody>
          <a:bodyPr/>
          <a:lstStyle/>
          <a:p>
            <a:fld id="{D2D54FD4-E6A3-4A1F-8C5C-1619D1E75EAA}" type="slidenum">
              <a:rPr lang="pt-BR" smtClean="0"/>
              <a:pPr/>
              <a:t>2</a:t>
            </a:fld>
            <a:endParaRPr lang="pt-BR"/>
          </a:p>
        </p:txBody>
      </p:sp>
    </p:spTree>
    <p:extLst>
      <p:ext uri="{BB962C8B-B14F-4D97-AF65-F5344CB8AC3E}">
        <p14:creationId xmlns:p14="http://schemas.microsoft.com/office/powerpoint/2010/main" val="273791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2D54FD4-E6A3-4A1F-8C5C-1619D1E75EAA}" type="slidenum">
              <a:rPr lang="pt-BR" smtClean="0"/>
              <a:pPr/>
              <a:t>20</a:t>
            </a:fld>
            <a:endParaRPr lang="pt-BR"/>
          </a:p>
        </p:txBody>
      </p:sp>
      <p:sp>
        <p:nvSpPr>
          <p:cNvPr id="4" name="Titre 3"/>
          <p:cNvSpPr>
            <a:spLocks noGrp="1"/>
          </p:cNvSpPr>
          <p:nvPr>
            <p:ph type="title"/>
          </p:nvPr>
        </p:nvSpPr>
        <p:spPr/>
        <p:txBody>
          <a:bodyPr/>
          <a:lstStyle/>
          <a:p>
            <a:r>
              <a:rPr lang="en-US" dirty="0" smtClean="0"/>
              <a:t>Fixed </a:t>
            </a:r>
            <a:r>
              <a:rPr lang="en-US" i="1" dirty="0" smtClean="0"/>
              <a:t>vs.</a:t>
            </a:r>
            <a:r>
              <a:rPr lang="en-US" dirty="0" smtClean="0"/>
              <a:t> Flexible Exchange Rate:</a:t>
            </a:r>
            <a:br>
              <a:rPr lang="en-US" dirty="0" smtClean="0"/>
            </a:br>
            <a:r>
              <a:rPr lang="en-US" dirty="0" smtClean="0"/>
              <a:t>Nominal Shocks</a:t>
            </a:r>
            <a:endParaRPr lang="fr-FR" sz="4000" dirty="0"/>
          </a:p>
        </p:txBody>
      </p:sp>
      <p:sp>
        <p:nvSpPr>
          <p:cNvPr id="7" name="Espace réservé du contenu 6"/>
          <p:cNvSpPr>
            <a:spLocks noGrp="1"/>
          </p:cNvSpPr>
          <p:nvPr>
            <p:ph idx="1"/>
          </p:nvPr>
        </p:nvSpPr>
        <p:spPr/>
        <p:txBody>
          <a:bodyPr>
            <a:normAutofit/>
          </a:bodyPr>
          <a:lstStyle/>
          <a:p>
            <a:r>
              <a:rPr lang="en-US" dirty="0" smtClean="0"/>
              <a:t>Nominal shock (ex.: financial innovation reduces money demand) </a:t>
            </a:r>
          </a:p>
          <a:p>
            <a:pPr lvl="1"/>
            <a:endParaRPr lang="en-US" dirty="0" smtClean="0"/>
          </a:p>
          <a:p>
            <a:pPr lvl="1"/>
            <a:r>
              <a:rPr lang="en-US" dirty="0" smtClean="0"/>
              <a:t>Lower demand for domestic currency =&gt; excess demand for foreign currency and pressure for exchange rate depreciation. </a:t>
            </a:r>
          </a:p>
          <a:p>
            <a:pPr lvl="1"/>
            <a:endParaRPr lang="en-US" dirty="0" smtClean="0"/>
          </a:p>
          <a:p>
            <a:pPr lvl="1"/>
            <a:r>
              <a:rPr lang="en-US" dirty="0" smtClean="0"/>
              <a:t>Flexible exchange rate: exchange rate depreciation =&gt; RER depreciation (sticky prices) =&gt; CA balance greater than its optimal level </a:t>
            </a:r>
          </a:p>
          <a:p>
            <a:pPr lvl="1"/>
            <a:endParaRPr lang="en-US" dirty="0" smtClean="0"/>
          </a:p>
          <a:p>
            <a:pPr lvl="1"/>
            <a:r>
              <a:rPr lang="en-US" dirty="0" smtClean="0"/>
              <a:t>Fixed exchange rate: government sells its </a:t>
            </a:r>
            <a:r>
              <a:rPr lang="en-US" dirty="0" err="1" smtClean="0"/>
              <a:t>its</a:t>
            </a:r>
            <a:r>
              <a:rPr lang="en-US" dirty="0" smtClean="0"/>
              <a:t> international reserves to the excess demand for foreign currency =&gt; domestic money supply decreases, rebalancing the market. No changes in interest or relative prices, hence no effect on the real side of the economy.</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2D54FD4-E6A3-4A1F-8C5C-1619D1E75EAA}" type="slidenum">
              <a:rPr lang="pt-BR" smtClean="0"/>
              <a:pPr/>
              <a:t>21</a:t>
            </a:fld>
            <a:endParaRPr lang="pt-BR"/>
          </a:p>
        </p:txBody>
      </p:sp>
      <p:sp>
        <p:nvSpPr>
          <p:cNvPr id="4" name="Titre 3"/>
          <p:cNvSpPr>
            <a:spLocks noGrp="1"/>
          </p:cNvSpPr>
          <p:nvPr>
            <p:ph type="title"/>
          </p:nvPr>
        </p:nvSpPr>
        <p:spPr/>
        <p:txBody>
          <a:bodyPr/>
          <a:lstStyle/>
          <a:p>
            <a:r>
              <a:rPr lang="en-US" dirty="0" smtClean="0"/>
              <a:t>Fixed </a:t>
            </a:r>
            <a:r>
              <a:rPr lang="en-US" i="1" dirty="0" smtClean="0"/>
              <a:t>vs.</a:t>
            </a:r>
            <a:r>
              <a:rPr lang="en-US" dirty="0" smtClean="0"/>
              <a:t> Flexible Exchange Rate</a:t>
            </a:r>
            <a:endParaRPr lang="fr-FR" sz="4000" dirty="0"/>
          </a:p>
        </p:txBody>
      </p:sp>
      <p:sp>
        <p:nvSpPr>
          <p:cNvPr id="7" name="Espace réservé du contenu 6"/>
          <p:cNvSpPr>
            <a:spLocks noGrp="1"/>
          </p:cNvSpPr>
          <p:nvPr>
            <p:ph idx="1"/>
          </p:nvPr>
        </p:nvSpPr>
        <p:spPr/>
        <p:txBody>
          <a:bodyPr>
            <a:noAutofit/>
          </a:bodyPr>
          <a:lstStyle/>
          <a:p>
            <a:r>
              <a:rPr lang="en-US" sz="2400" b="1" dirty="0" smtClean="0"/>
              <a:t>In sum: </a:t>
            </a:r>
          </a:p>
          <a:p>
            <a:pPr lvl="1"/>
            <a:r>
              <a:rPr lang="en-US" sz="2000" dirty="0" smtClean="0"/>
              <a:t>countries exposed to real shocks should opt for a floating exchange rate regime, while </a:t>
            </a:r>
          </a:p>
          <a:p>
            <a:pPr lvl="1"/>
            <a:r>
              <a:rPr lang="en-US" sz="2000" dirty="0" smtClean="0"/>
              <a:t>countries subject to monetary and financial uncertainties should follow a fixed exchange rate regime. </a:t>
            </a:r>
          </a:p>
          <a:p>
            <a:endParaRPr lang="en-US" sz="2400" dirty="0" smtClean="0"/>
          </a:p>
          <a:p>
            <a:r>
              <a:rPr lang="en-US" sz="2400" dirty="0" smtClean="0"/>
              <a:t>International mobility of capital =&gt; </a:t>
            </a:r>
            <a:r>
              <a:rPr lang="en-US" sz="2400" dirty="0"/>
              <a:t>vulnerable to speculative attacks </a:t>
            </a:r>
            <a:r>
              <a:rPr lang="en-US" sz="2400" dirty="0" smtClean="0"/>
              <a:t>when maintaining exchange rate parity</a:t>
            </a:r>
          </a:p>
          <a:p>
            <a:pPr lvl="1"/>
            <a:r>
              <a:rPr lang="en-US" sz="2000" dirty="0" smtClean="0"/>
              <a:t>ER parity only possible in a hard peg regime (currency board, dollarization and monetary union) =&gt; greater commitment. </a:t>
            </a:r>
          </a:p>
          <a:p>
            <a:pPr lvl="2"/>
            <a:r>
              <a:rPr lang="en-US" sz="1800" dirty="0" smtClean="0"/>
              <a:t>Fundamental characteristic of these regimes: the cost to abandon them is higher.</a:t>
            </a:r>
            <a:endParaRPr lang="fr-FR"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smtClean="0"/>
          </a:p>
          <a:p>
            <a:endParaRPr lang="en-US" dirty="0"/>
          </a:p>
          <a:p>
            <a:r>
              <a:rPr lang="en-US" sz="2400" dirty="0" smtClean="0"/>
              <a:t>McKinnon (1963): three government objectives:  </a:t>
            </a:r>
            <a:endParaRPr lang="fr-FR" sz="2400" dirty="0" smtClean="0"/>
          </a:p>
          <a:p>
            <a:pPr marL="777240" lvl="1" indent="-457200">
              <a:buFont typeface="+mj-lt"/>
              <a:buAutoNum type="arabicPeriod"/>
            </a:pPr>
            <a:r>
              <a:rPr lang="en-US" sz="2000" dirty="0" smtClean="0"/>
              <a:t>Maintain full employment. </a:t>
            </a:r>
            <a:endParaRPr lang="fr-FR" sz="2000" dirty="0" smtClean="0"/>
          </a:p>
          <a:p>
            <a:pPr marL="777240" lvl="1" indent="-457200">
              <a:buFont typeface="+mj-lt"/>
              <a:buAutoNum type="arabicPeriod"/>
            </a:pPr>
            <a:r>
              <a:rPr lang="en-US" sz="2000" dirty="0" smtClean="0"/>
              <a:t>Maintain external balance. </a:t>
            </a:r>
            <a:endParaRPr lang="fr-FR" sz="2000" dirty="0" smtClean="0"/>
          </a:p>
          <a:p>
            <a:pPr marL="777240" lvl="1" indent="-457200">
              <a:buFont typeface="+mj-lt"/>
              <a:buAutoNum type="arabicPeriod"/>
            </a:pPr>
            <a:r>
              <a:rPr lang="en-US" sz="2000" dirty="0" smtClean="0"/>
              <a:t>Maintain price stability. </a:t>
            </a:r>
            <a:endParaRPr lang="fr-FR" sz="2000" dirty="0" smtClean="0"/>
          </a:p>
          <a:p>
            <a:endParaRPr lang="en-US" sz="2400"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22</a:t>
            </a:fld>
            <a:endParaRPr lang="pt-BR"/>
          </a:p>
        </p:txBody>
      </p:sp>
      <p:sp>
        <p:nvSpPr>
          <p:cNvPr id="4" name="Titre 3"/>
          <p:cNvSpPr>
            <a:spLocks noGrp="1"/>
          </p:cNvSpPr>
          <p:nvPr>
            <p:ph type="title"/>
          </p:nvPr>
        </p:nvSpPr>
        <p:spPr/>
        <p:txBody>
          <a:bodyPr/>
          <a:lstStyle/>
          <a:p>
            <a:r>
              <a:rPr lang="pt-BR" dirty="0" smtClean="0"/>
              <a:t>Trade Openness and </a:t>
            </a:r>
            <a:br>
              <a:rPr lang="pt-BR" dirty="0" smtClean="0"/>
            </a:br>
            <a:r>
              <a:rPr lang="pt-BR" dirty="0" smtClean="0"/>
              <a:t>Exchange Rate Policy</a:t>
            </a:r>
            <a:endParaRPr lang="fr-FR" dirty="0"/>
          </a:p>
        </p:txBody>
      </p:sp>
    </p:spTree>
    <p:extLst>
      <p:ext uri="{BB962C8B-B14F-4D97-AF65-F5344CB8AC3E}">
        <p14:creationId xmlns:p14="http://schemas.microsoft.com/office/powerpoint/2010/main" val="2034957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sz="2400" dirty="0" smtClean="0"/>
              <a:t>Two types of policies to handle balance of payments problems</a:t>
            </a:r>
          </a:p>
          <a:p>
            <a:pPr lvl="1"/>
            <a:r>
              <a:rPr lang="en-US" sz="2000" b="1" dirty="0" smtClean="0"/>
              <a:t>Expenditure switching policies: </a:t>
            </a:r>
            <a:r>
              <a:rPr lang="en-US" sz="2000" dirty="0" smtClean="0"/>
              <a:t>they act directly on relative prices, affecting the relative supply and demand between sectors. Ex.: exchange rate variation, which affects tradables/non-tradables prices</a:t>
            </a:r>
            <a:endParaRPr lang="en-US" sz="2000" b="1" dirty="0" smtClean="0"/>
          </a:p>
          <a:p>
            <a:pPr lvl="1"/>
            <a:endParaRPr lang="en-US" sz="2000" b="1" dirty="0" smtClean="0"/>
          </a:p>
          <a:p>
            <a:pPr lvl="1"/>
            <a:r>
              <a:rPr lang="en-US" sz="2000" b="1" dirty="0" smtClean="0"/>
              <a:t>expenditures reducing policies: </a:t>
            </a:r>
            <a:r>
              <a:rPr lang="en-US" sz="2000" dirty="0" smtClean="0"/>
              <a:t>they reduce aggregate demand. Ex.: </a:t>
            </a:r>
            <a:r>
              <a:rPr lang="en-US" sz="2000" dirty="0" err="1" smtClean="0"/>
              <a:t>contractionist</a:t>
            </a:r>
            <a:r>
              <a:rPr lang="en-US" sz="2000" dirty="0" smtClean="0"/>
              <a:t> fiscal policy. </a:t>
            </a:r>
          </a:p>
          <a:p>
            <a:pPr lvl="2"/>
            <a:r>
              <a:rPr lang="en-US" sz="1800" dirty="0" smtClean="0"/>
              <a:t>Lower aggregate demand =&gt; lower demand for tradable goods =&gt; higher trade balance.</a:t>
            </a:r>
            <a:endParaRPr lang="fr-FR" sz="1800"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23</a:t>
            </a:fld>
            <a:endParaRPr lang="pt-BR"/>
          </a:p>
        </p:txBody>
      </p:sp>
      <p:sp>
        <p:nvSpPr>
          <p:cNvPr id="4" name="Titre 3"/>
          <p:cNvSpPr>
            <a:spLocks noGrp="1"/>
          </p:cNvSpPr>
          <p:nvPr>
            <p:ph type="title"/>
          </p:nvPr>
        </p:nvSpPr>
        <p:spPr/>
        <p:txBody>
          <a:bodyPr/>
          <a:lstStyle/>
          <a:p>
            <a:r>
              <a:rPr lang="pt-BR" dirty="0" smtClean="0"/>
              <a:t>Trade Openness and </a:t>
            </a:r>
            <a:br>
              <a:rPr lang="pt-BR" dirty="0" smtClean="0"/>
            </a:br>
            <a:r>
              <a:rPr lang="pt-BR" dirty="0" smtClean="0"/>
              <a:t>Exchange Rate Policy</a:t>
            </a:r>
            <a:endParaRPr lang="fr-FR" dirty="0"/>
          </a:p>
        </p:txBody>
      </p:sp>
    </p:spTree>
    <p:extLst>
      <p:ext uri="{BB962C8B-B14F-4D97-AF65-F5344CB8AC3E}">
        <p14:creationId xmlns:p14="http://schemas.microsoft.com/office/powerpoint/2010/main" val="115126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a:t>U</a:t>
            </a:r>
            <a:r>
              <a:rPr lang="en-US" dirty="0" smtClean="0"/>
              <a:t>ndesirable side effects: </a:t>
            </a:r>
          </a:p>
          <a:p>
            <a:endParaRPr lang="en-US" dirty="0" smtClean="0"/>
          </a:p>
          <a:p>
            <a:r>
              <a:rPr lang="en-US" dirty="0" smtClean="0"/>
              <a:t>Exchange depreciation =&gt; </a:t>
            </a:r>
            <a:r>
              <a:rPr lang="en-US" dirty="0"/>
              <a:t>inflationary </a:t>
            </a:r>
            <a:r>
              <a:rPr lang="en-US" dirty="0" smtClean="0"/>
              <a:t>pressure</a:t>
            </a:r>
          </a:p>
          <a:p>
            <a:pPr lvl="1"/>
            <a:r>
              <a:rPr lang="en-US" dirty="0" smtClean="0"/>
              <a:t>The </a:t>
            </a:r>
            <a:r>
              <a:rPr lang="en-US" dirty="0"/>
              <a:t>greater the relative size of the tradable sector in the economy, greater will be the inflationary pressure caused by exchange rate depreciation</a:t>
            </a:r>
            <a:r>
              <a:rPr lang="en-US" dirty="0" smtClean="0"/>
              <a:t>.</a:t>
            </a:r>
          </a:p>
          <a:p>
            <a:endParaRPr lang="en-US" dirty="0" smtClean="0"/>
          </a:p>
          <a:p>
            <a:r>
              <a:rPr lang="en-US" dirty="0" err="1" smtClean="0"/>
              <a:t>Contractionist</a:t>
            </a:r>
            <a:r>
              <a:rPr lang="en-US" dirty="0" smtClean="0"/>
              <a:t> fiscal policy =&gt; lower demand for all goods in the economy =</a:t>
            </a:r>
            <a:r>
              <a:rPr lang="fr-FR" dirty="0" smtClean="0"/>
              <a:t>&gt; </a:t>
            </a:r>
            <a:r>
              <a:rPr lang="en-US" dirty="0" smtClean="0"/>
              <a:t>can lead to recession. </a:t>
            </a:r>
          </a:p>
          <a:p>
            <a:pPr lvl="1"/>
            <a:r>
              <a:rPr lang="en-US" dirty="0" smtClean="0"/>
              <a:t>The smaller the relative size of the tradable goods sector, the greater the recession due to the use of fiscal policy to balance the balance of payments</a:t>
            </a:r>
            <a:r>
              <a:rPr lang="en-US" i="1" dirty="0" smtClean="0"/>
              <a:t>.</a:t>
            </a:r>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24</a:t>
            </a:fld>
            <a:endParaRPr lang="pt-BR"/>
          </a:p>
        </p:txBody>
      </p:sp>
      <p:sp>
        <p:nvSpPr>
          <p:cNvPr id="4" name="Titre 3"/>
          <p:cNvSpPr>
            <a:spLocks noGrp="1"/>
          </p:cNvSpPr>
          <p:nvPr>
            <p:ph type="title"/>
          </p:nvPr>
        </p:nvSpPr>
        <p:spPr/>
        <p:txBody>
          <a:bodyPr/>
          <a:lstStyle/>
          <a:p>
            <a:r>
              <a:rPr lang="fr-FR" dirty="0" err="1" smtClean="0"/>
              <a:t>Expenditure</a:t>
            </a:r>
            <a:r>
              <a:rPr lang="fr-FR" dirty="0" smtClean="0"/>
              <a:t> </a:t>
            </a:r>
            <a:r>
              <a:rPr lang="fr-FR" dirty="0" err="1" smtClean="0"/>
              <a:t>Switching</a:t>
            </a:r>
            <a:r>
              <a:rPr lang="fr-FR" dirty="0" smtClean="0"/>
              <a:t> vs. </a:t>
            </a:r>
            <a:r>
              <a:rPr lang="fr-FR" dirty="0" err="1"/>
              <a:t>Expenditure</a:t>
            </a:r>
            <a:r>
              <a:rPr lang="fr-FR" dirty="0"/>
              <a:t> </a:t>
            </a:r>
            <a:r>
              <a:rPr lang="fr-FR" dirty="0" err="1"/>
              <a:t>Reducing</a:t>
            </a:r>
            <a:r>
              <a:rPr lang="fr-FR" dirty="0"/>
              <a:t> </a:t>
            </a:r>
            <a:r>
              <a:rPr lang="fr-FR" dirty="0" err="1" smtClean="0"/>
              <a:t>Policies</a:t>
            </a:r>
            <a:endParaRPr lang="en-US" dirty="0"/>
          </a:p>
        </p:txBody>
      </p:sp>
    </p:spTree>
    <p:extLst>
      <p:ext uri="{BB962C8B-B14F-4D97-AF65-F5344CB8AC3E}">
        <p14:creationId xmlns:p14="http://schemas.microsoft.com/office/powerpoint/2010/main" val="663672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en-US" dirty="0" smtClean="0"/>
              <a:t>With differentiated goods: </a:t>
            </a:r>
            <a:r>
              <a:rPr lang="en-US" dirty="0"/>
              <a:t>exchange rate depreciation </a:t>
            </a:r>
            <a:r>
              <a:rPr lang="en-US" dirty="0" smtClean="0"/>
              <a:t>=&gt; domestic goods relatively </a:t>
            </a:r>
            <a:r>
              <a:rPr lang="en-US" dirty="0"/>
              <a:t>less </a:t>
            </a:r>
            <a:r>
              <a:rPr lang="en-US" dirty="0" smtClean="0"/>
              <a:t>expensive =&gt; higher exports </a:t>
            </a:r>
            <a:r>
              <a:rPr lang="fr-FR" dirty="0" smtClean="0"/>
              <a:t>and </a:t>
            </a:r>
            <a:r>
              <a:rPr lang="fr-FR" dirty="0" err="1" smtClean="0"/>
              <a:t>lower</a:t>
            </a:r>
            <a:r>
              <a:rPr lang="fr-FR" dirty="0" smtClean="0"/>
              <a:t> </a:t>
            </a:r>
            <a:r>
              <a:rPr lang="en-US" dirty="0" smtClean="0"/>
              <a:t>imports.</a:t>
            </a:r>
          </a:p>
          <a:p>
            <a:pPr lvl="1"/>
            <a:r>
              <a:rPr lang="en-US" dirty="0" smtClean="0"/>
              <a:t>In this case, </a:t>
            </a:r>
            <a:r>
              <a:rPr lang="en-US" dirty="0"/>
              <a:t>the more open an economy, the greater impact exchange rate depreciation will have on the balance of payments.</a:t>
            </a:r>
          </a:p>
          <a:p>
            <a:endParaRPr lang="en-US" dirty="0" smtClean="0"/>
          </a:p>
          <a:p>
            <a:r>
              <a:rPr lang="en-US" dirty="0" smtClean="0"/>
              <a:t>Hence</a:t>
            </a:r>
            <a:r>
              <a:rPr lang="fr-FR" dirty="0" smtClean="0"/>
              <a:t>:</a:t>
            </a:r>
          </a:p>
          <a:p>
            <a:pPr lvl="1"/>
            <a:r>
              <a:rPr lang="en-US" dirty="0" smtClean="0"/>
              <a:t>On the one hand, a </a:t>
            </a:r>
            <a:r>
              <a:rPr lang="en-US" dirty="0"/>
              <a:t>greater openness increases the </a:t>
            </a:r>
            <a:r>
              <a:rPr lang="en-US" i="1" dirty="0"/>
              <a:t>pass-through</a:t>
            </a:r>
            <a:r>
              <a:rPr lang="en-US" dirty="0"/>
              <a:t> from exchange rate to inflation, </a:t>
            </a:r>
            <a:endParaRPr lang="en-US" dirty="0" smtClean="0"/>
          </a:p>
          <a:p>
            <a:pPr lvl="1"/>
            <a:r>
              <a:rPr lang="en-US" dirty="0" smtClean="0"/>
              <a:t>On the other hand, the exchange </a:t>
            </a:r>
            <a:r>
              <a:rPr lang="en-US" dirty="0"/>
              <a:t>rate depreciation necessary for external equilibrium is lower in a more open </a:t>
            </a:r>
            <a:r>
              <a:rPr lang="en-US" dirty="0" smtClean="0"/>
              <a:t>economy</a:t>
            </a:r>
            <a:r>
              <a:rPr lang="en-US" dirty="0"/>
              <a:t>. </a:t>
            </a:r>
            <a:endParaRPr lang="en-US" dirty="0" smtClean="0"/>
          </a:p>
          <a:p>
            <a:endParaRPr lang="en-US" dirty="0" smtClean="0"/>
          </a:p>
          <a:p>
            <a:pPr>
              <a:buFont typeface="Wingdings" panose="05000000000000000000" pitchFamily="2" charset="2"/>
              <a:buChar char="Ø"/>
            </a:pPr>
            <a:r>
              <a:rPr lang="en-US" dirty="0" smtClean="0"/>
              <a:t>The </a:t>
            </a:r>
            <a:r>
              <a:rPr lang="en-US" dirty="0"/>
              <a:t>relation between inflation and trade openness when the exchange rate is used to balance the balance of payments is, in principle ambiguous.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25</a:t>
            </a:fld>
            <a:endParaRPr lang="pt-BR"/>
          </a:p>
        </p:txBody>
      </p:sp>
      <p:sp>
        <p:nvSpPr>
          <p:cNvPr id="4" name="Titre 3"/>
          <p:cNvSpPr>
            <a:spLocks noGrp="1"/>
          </p:cNvSpPr>
          <p:nvPr>
            <p:ph type="title"/>
          </p:nvPr>
        </p:nvSpPr>
        <p:spPr/>
        <p:txBody>
          <a:bodyPr/>
          <a:lstStyle/>
          <a:p>
            <a:r>
              <a:rPr lang="fr-FR" dirty="0" smtClean="0"/>
              <a:t>Exchange Rate </a:t>
            </a:r>
            <a:r>
              <a:rPr lang="fr-FR" dirty="0" err="1" smtClean="0"/>
              <a:t>Depreciation</a:t>
            </a:r>
            <a:r>
              <a:rPr lang="fr-FR" dirty="0" smtClean="0"/>
              <a:t> and </a:t>
            </a:r>
            <a:r>
              <a:rPr lang="fr-FR" dirty="0" err="1" smtClean="0"/>
              <a:t>Openness</a:t>
            </a:r>
            <a:endParaRPr lang="en-US" dirty="0"/>
          </a:p>
        </p:txBody>
      </p:sp>
    </p:spTree>
    <p:extLst>
      <p:ext uri="{BB962C8B-B14F-4D97-AF65-F5344CB8AC3E}">
        <p14:creationId xmlns:p14="http://schemas.microsoft.com/office/powerpoint/2010/main" val="4017830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p>
          <a:p>
            <a:pPr lvl="1"/>
            <a:r>
              <a:rPr lang="en-US" b="1" dirty="0" smtClean="0"/>
              <a:t>Fixed </a:t>
            </a:r>
            <a:r>
              <a:rPr lang="en-US" b="1" i="1" dirty="0"/>
              <a:t>vs.</a:t>
            </a:r>
            <a:r>
              <a:rPr lang="en-US" b="1" dirty="0"/>
              <a:t> Flexible Exchange </a:t>
            </a:r>
            <a:r>
              <a:rPr lang="en-US" b="1" dirty="0" smtClean="0"/>
              <a:t>Rate</a:t>
            </a:r>
          </a:p>
          <a:p>
            <a:pPr lvl="1"/>
            <a:r>
              <a:rPr lang="fr-FR" b="1" dirty="0" smtClean="0">
                <a:solidFill>
                  <a:schemeClr val="accent2"/>
                </a:solidFill>
              </a:rPr>
              <a:t>Optimum </a:t>
            </a:r>
            <a:r>
              <a:rPr lang="fr-FR" b="1" dirty="0" err="1" smtClean="0">
                <a:solidFill>
                  <a:schemeClr val="accent2"/>
                </a:solidFill>
              </a:rPr>
              <a:t>Currency</a:t>
            </a:r>
            <a:r>
              <a:rPr lang="fr-FR" b="1" dirty="0" smtClean="0">
                <a:solidFill>
                  <a:schemeClr val="accent2"/>
                </a:solidFill>
              </a:rPr>
              <a:t> Area</a:t>
            </a:r>
          </a:p>
          <a:p>
            <a:pPr lvl="1"/>
            <a:r>
              <a:rPr lang="fr-FR" b="1" dirty="0" smtClean="0"/>
              <a:t>Inflation and Exchange Rate </a:t>
            </a:r>
            <a:r>
              <a:rPr lang="fr-FR" b="1" dirty="0" err="1" smtClean="0"/>
              <a:t>Anchoring</a:t>
            </a:r>
            <a:endParaRPr lang="fr-FR" b="1" dirty="0" smtClean="0"/>
          </a:p>
          <a:p>
            <a:pPr lvl="1"/>
            <a:r>
              <a:rPr lang="fr-FR" b="1" dirty="0" smtClean="0"/>
              <a:t>Exchange Rate </a:t>
            </a:r>
            <a:r>
              <a:rPr lang="fr-FR" b="1" dirty="0" err="1" smtClean="0"/>
              <a:t>Regime</a:t>
            </a:r>
            <a:r>
              <a:rPr lang="fr-FR" b="1" dirty="0" smtClean="0"/>
              <a:t> and Financial </a:t>
            </a:r>
            <a:r>
              <a:rPr lang="fr-FR" b="1" dirty="0" err="1" smtClean="0"/>
              <a:t>Dollarization</a:t>
            </a:r>
            <a:endParaRPr lang="fr-FR" b="1" dirty="0" smtClean="0"/>
          </a:p>
          <a:p>
            <a:pPr lvl="1"/>
            <a:r>
              <a:rPr lang="fr-FR" b="1" dirty="0" smtClean="0"/>
              <a:t>Exchange Rate </a:t>
            </a:r>
            <a:r>
              <a:rPr lang="fr-FR" b="1" dirty="0" err="1" smtClean="0"/>
              <a:t>Regime</a:t>
            </a:r>
            <a:r>
              <a:rPr lang="fr-FR" b="1" dirty="0" smtClean="0"/>
              <a:t>, </a:t>
            </a:r>
            <a:r>
              <a:rPr lang="fr-FR" b="1" dirty="0" err="1" smtClean="0"/>
              <a:t>Sovereign</a:t>
            </a:r>
            <a:r>
              <a:rPr lang="fr-FR" b="1" dirty="0" smtClean="0"/>
              <a:t> </a:t>
            </a:r>
            <a:r>
              <a:rPr lang="fr-FR" b="1" dirty="0" err="1" smtClean="0"/>
              <a:t>Debt</a:t>
            </a:r>
            <a:r>
              <a:rPr lang="fr-FR" b="1" dirty="0" smtClean="0"/>
              <a:t> and Crises</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26</a:t>
            </a:fld>
            <a:endParaRPr lang="pt-BR"/>
          </a:p>
        </p:txBody>
      </p:sp>
      <p:sp>
        <p:nvSpPr>
          <p:cNvPr id="4" name="Titre 3"/>
          <p:cNvSpPr>
            <a:spLocks noGrp="1"/>
          </p:cNvSpPr>
          <p:nvPr>
            <p:ph type="title"/>
          </p:nvPr>
        </p:nvSpPr>
        <p:spPr/>
        <p:txBody>
          <a:bodyPr/>
          <a:lstStyle/>
          <a:p>
            <a:r>
              <a:rPr lang="fr-FR" dirty="0"/>
              <a:t>Plan: </a:t>
            </a:r>
            <a:r>
              <a:rPr lang="fr-FR" dirty="0" err="1"/>
              <a:t>Economic</a:t>
            </a:r>
            <a:r>
              <a:rPr lang="fr-FR" dirty="0"/>
              <a:t> Implications</a:t>
            </a:r>
            <a:endParaRPr lang="en-US" dirty="0"/>
          </a:p>
        </p:txBody>
      </p:sp>
    </p:spTree>
    <p:extLst>
      <p:ext uri="{BB962C8B-B14F-4D97-AF65-F5344CB8AC3E}">
        <p14:creationId xmlns:p14="http://schemas.microsoft.com/office/powerpoint/2010/main" val="3736953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sz="2400" dirty="0" smtClean="0"/>
          </a:p>
          <a:p>
            <a:r>
              <a:rPr lang="en-US" sz="2400" dirty="0" smtClean="0"/>
              <a:t>Monetary union:</a:t>
            </a:r>
          </a:p>
          <a:p>
            <a:endParaRPr lang="en-US" sz="2400" dirty="0"/>
          </a:p>
          <a:p>
            <a:pPr lvl="1"/>
            <a:r>
              <a:rPr lang="en-US" sz="2000" dirty="0" smtClean="0"/>
              <a:t>A group </a:t>
            </a:r>
            <a:r>
              <a:rPr lang="en-US" sz="2000" dirty="0"/>
              <a:t>of countries adopts a common </a:t>
            </a:r>
            <a:r>
              <a:rPr lang="en-US" sz="2000" dirty="0" smtClean="0"/>
              <a:t>currency</a:t>
            </a:r>
          </a:p>
          <a:p>
            <a:pPr lvl="1"/>
            <a:endParaRPr lang="en-US" sz="2000" dirty="0" smtClean="0"/>
          </a:p>
          <a:p>
            <a:pPr lvl="1"/>
            <a:r>
              <a:rPr lang="en-US" sz="2000" dirty="0" smtClean="0"/>
              <a:t>A common </a:t>
            </a:r>
            <a:r>
              <a:rPr lang="en-US" sz="2000" dirty="0"/>
              <a:t>central bank is created </a:t>
            </a:r>
            <a:endParaRPr lang="en-US" sz="2000" dirty="0" smtClean="0"/>
          </a:p>
          <a:p>
            <a:pPr lvl="1"/>
            <a:endParaRPr lang="en-US" sz="2000" dirty="0" smtClean="0"/>
          </a:p>
          <a:p>
            <a:pPr lvl="1"/>
            <a:r>
              <a:rPr lang="en-US" sz="2000" dirty="0" smtClean="0"/>
              <a:t>Decision-making </a:t>
            </a:r>
            <a:r>
              <a:rPr lang="en-US" sz="2000" dirty="0"/>
              <a:t>rules are established in such a way as to attend the needs of each member of the union.  </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27</a:t>
            </a:fld>
            <a:endParaRPr lang="pt-BR"/>
          </a:p>
        </p:txBody>
      </p:sp>
      <p:sp>
        <p:nvSpPr>
          <p:cNvPr id="4" name="Titre 3"/>
          <p:cNvSpPr>
            <a:spLocks noGrp="1"/>
          </p:cNvSpPr>
          <p:nvPr>
            <p:ph type="title"/>
          </p:nvPr>
        </p:nvSpPr>
        <p:spPr/>
        <p:txBody>
          <a:bodyPr/>
          <a:lstStyle/>
          <a:p>
            <a:r>
              <a:rPr lang="fr-FR" dirty="0" err="1" smtClean="0"/>
              <a:t>Monetary</a:t>
            </a:r>
            <a:r>
              <a:rPr lang="fr-FR" dirty="0" smtClean="0"/>
              <a:t> Union</a:t>
            </a:r>
            <a:endParaRPr lang="en-US" dirty="0"/>
          </a:p>
        </p:txBody>
      </p:sp>
    </p:spTree>
    <p:extLst>
      <p:ext uri="{BB962C8B-B14F-4D97-AF65-F5344CB8AC3E}">
        <p14:creationId xmlns:p14="http://schemas.microsoft.com/office/powerpoint/2010/main" val="4254026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b="1" dirty="0" smtClean="0"/>
              <a:t>Common currency = same </a:t>
            </a:r>
            <a:r>
              <a:rPr lang="en-US" b="1" dirty="0"/>
              <a:t>monetary policy. </a:t>
            </a:r>
            <a:endParaRPr lang="en-US" b="1" dirty="0" smtClean="0"/>
          </a:p>
          <a:p>
            <a:pPr lvl="1"/>
            <a:r>
              <a:rPr lang="en-US" b="1" dirty="0" smtClean="0"/>
              <a:t>Question: does the </a:t>
            </a:r>
            <a:r>
              <a:rPr lang="en-US" b="1" dirty="0"/>
              <a:t>benefit generated in having a common currency </a:t>
            </a:r>
            <a:r>
              <a:rPr lang="en-US" b="1" dirty="0" smtClean="0"/>
              <a:t>supersede </a:t>
            </a:r>
            <a:r>
              <a:rPr lang="en-US" b="1" dirty="0"/>
              <a:t>the cost of also following a common monetary </a:t>
            </a:r>
            <a:r>
              <a:rPr lang="en-US" b="1" dirty="0" smtClean="0"/>
              <a:t>policy</a:t>
            </a:r>
            <a:r>
              <a:rPr lang="en-US" i="1" dirty="0"/>
              <a:t>?</a:t>
            </a:r>
            <a:endParaRPr lang="en-US" dirty="0" smtClean="0"/>
          </a:p>
          <a:p>
            <a:endParaRPr lang="en-US" dirty="0" smtClean="0"/>
          </a:p>
          <a:p>
            <a:r>
              <a:rPr lang="en-US" dirty="0" smtClean="0"/>
              <a:t>Mundell</a:t>
            </a:r>
            <a:r>
              <a:rPr lang="en-US" i="1" dirty="0" smtClean="0"/>
              <a:t> </a:t>
            </a:r>
            <a:r>
              <a:rPr lang="en-US" dirty="0"/>
              <a:t>(1961)</a:t>
            </a:r>
            <a:r>
              <a:rPr lang="en-US" i="1" dirty="0"/>
              <a:t> </a:t>
            </a:r>
            <a:r>
              <a:rPr lang="en-US" dirty="0"/>
              <a:t>defines the characteristics that should be shared by countries that adopt a common currency. </a:t>
            </a:r>
            <a:endParaRPr lang="en-US" dirty="0" smtClean="0"/>
          </a:p>
          <a:p>
            <a:endParaRPr lang="en-US" dirty="0" smtClean="0"/>
          </a:p>
          <a:p>
            <a:r>
              <a:rPr lang="en-US" dirty="0" smtClean="0"/>
              <a:t>Example to illustrate </a:t>
            </a:r>
            <a:r>
              <a:rPr lang="en-US" dirty="0"/>
              <a:t>the problem. </a:t>
            </a:r>
            <a:endParaRPr lang="en-US" dirty="0" smtClean="0"/>
          </a:p>
          <a:p>
            <a:pPr lvl="1"/>
            <a:r>
              <a:rPr lang="en-US" dirty="0" smtClean="0"/>
              <a:t>Two countries: </a:t>
            </a:r>
            <a:r>
              <a:rPr lang="en-US" dirty="0"/>
              <a:t>Germany and </a:t>
            </a:r>
            <a:r>
              <a:rPr lang="en-US" dirty="0" smtClean="0"/>
              <a:t>France</a:t>
            </a:r>
          </a:p>
          <a:p>
            <a:pPr lvl="1"/>
            <a:r>
              <a:rPr lang="en-US" dirty="0" smtClean="0"/>
              <a:t>Two goods</a:t>
            </a:r>
            <a:r>
              <a:rPr lang="en-US" dirty="0"/>
              <a:t>:</a:t>
            </a:r>
            <a:r>
              <a:rPr lang="en-US" dirty="0" smtClean="0"/>
              <a:t> </a:t>
            </a:r>
          </a:p>
          <a:p>
            <a:pPr lvl="2"/>
            <a:r>
              <a:rPr lang="en-US" dirty="0" smtClean="0"/>
              <a:t>Camembert cheese, produced in France</a:t>
            </a:r>
          </a:p>
          <a:p>
            <a:pPr lvl="2"/>
            <a:r>
              <a:rPr lang="en-US" dirty="0" smtClean="0"/>
              <a:t>Mercedes </a:t>
            </a:r>
            <a:r>
              <a:rPr lang="en-US" dirty="0"/>
              <a:t>Benz </a:t>
            </a:r>
            <a:r>
              <a:rPr lang="en-US" dirty="0" smtClean="0"/>
              <a:t>automobiles, produced in Germany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28</a:t>
            </a:fld>
            <a:endParaRPr lang="pt-BR"/>
          </a:p>
        </p:txBody>
      </p:sp>
      <p:sp>
        <p:nvSpPr>
          <p:cNvPr id="4" name="Titre 3"/>
          <p:cNvSpPr>
            <a:spLocks noGrp="1"/>
          </p:cNvSpPr>
          <p:nvPr>
            <p:ph type="title"/>
          </p:nvPr>
        </p:nvSpPr>
        <p:spPr/>
        <p:txBody>
          <a:bodyPr/>
          <a:lstStyle/>
          <a:p>
            <a:r>
              <a:rPr lang="en-US" dirty="0"/>
              <a:t>Optimum Currency Area</a:t>
            </a:r>
          </a:p>
        </p:txBody>
      </p:sp>
    </p:spTree>
    <p:extLst>
      <p:ext uri="{BB962C8B-B14F-4D97-AF65-F5344CB8AC3E}">
        <p14:creationId xmlns:p14="http://schemas.microsoft.com/office/powerpoint/2010/main" val="3043852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sz="2400" dirty="0"/>
              <a:t>Initially: full employment and equilibrium in the balance of payments </a:t>
            </a:r>
            <a:endParaRPr lang="en-US" sz="2400" dirty="0" smtClean="0"/>
          </a:p>
          <a:p>
            <a:endParaRPr lang="en-US" sz="2400" dirty="0"/>
          </a:p>
          <a:p>
            <a:r>
              <a:rPr lang="fr-FR" sz="2400" dirty="0" err="1" smtClean="0"/>
              <a:t>Shock</a:t>
            </a:r>
            <a:r>
              <a:rPr lang="fr-FR" sz="2400" dirty="0" smtClean="0"/>
              <a:t>: </a:t>
            </a:r>
            <a:r>
              <a:rPr lang="fr-FR" sz="2400" dirty="0" err="1" smtClean="0"/>
              <a:t>demand</a:t>
            </a:r>
            <a:r>
              <a:rPr lang="fr-FR" sz="2400" dirty="0" smtClean="0"/>
              <a:t> </a:t>
            </a:r>
            <a:r>
              <a:rPr lang="en-US" sz="2400" dirty="0" smtClean="0"/>
              <a:t>shift from </a:t>
            </a:r>
            <a:r>
              <a:rPr lang="en-US" sz="2400" dirty="0"/>
              <a:t>Camembert </a:t>
            </a:r>
            <a:r>
              <a:rPr lang="en-US" sz="2400" dirty="0" smtClean="0"/>
              <a:t>cheese to </a:t>
            </a:r>
            <a:r>
              <a:rPr lang="en-US" sz="2400" dirty="0"/>
              <a:t>Mercedes Benz </a:t>
            </a:r>
            <a:r>
              <a:rPr lang="en-US" sz="2400" dirty="0" smtClean="0"/>
              <a:t>automobiles</a:t>
            </a:r>
          </a:p>
          <a:p>
            <a:r>
              <a:rPr lang="en-US" sz="2400" dirty="0" smtClean="0"/>
              <a:t>Short-run: </a:t>
            </a:r>
          </a:p>
          <a:p>
            <a:pPr lvl="1"/>
            <a:r>
              <a:rPr lang="en-US" sz="2000" dirty="0" smtClean="0"/>
              <a:t>unemployment </a:t>
            </a:r>
            <a:r>
              <a:rPr lang="en-US" sz="2000" dirty="0"/>
              <a:t>in </a:t>
            </a:r>
            <a:r>
              <a:rPr lang="en-US" sz="2000" dirty="0" smtClean="0"/>
              <a:t>France and inflationary </a:t>
            </a:r>
            <a:r>
              <a:rPr lang="en-US" sz="2000" dirty="0"/>
              <a:t>pressure in </a:t>
            </a:r>
            <a:r>
              <a:rPr lang="en-US" sz="2000" dirty="0" smtClean="0"/>
              <a:t>Germany</a:t>
            </a:r>
          </a:p>
          <a:p>
            <a:pPr lvl="1"/>
            <a:r>
              <a:rPr lang="en-US" sz="2000" dirty="0" smtClean="0"/>
              <a:t>trade </a:t>
            </a:r>
            <a:r>
              <a:rPr lang="en-US" sz="2000" dirty="0"/>
              <a:t>deficit in France and a trade surplus in Germany. </a:t>
            </a:r>
            <a:endParaRPr lang="en-US" sz="2000" dirty="0" smtClean="0"/>
          </a:p>
          <a:p>
            <a:pPr lvl="1"/>
            <a:endParaRPr lang="en-US" sz="2000" dirty="0"/>
          </a:p>
          <a:p>
            <a:r>
              <a:rPr lang="en-US" sz="2400" dirty="0" smtClean="0"/>
              <a:t>How </a:t>
            </a:r>
            <a:r>
              <a:rPr lang="en-US" sz="2400" dirty="0"/>
              <a:t>does the adjustment occur in these two economies?</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29</a:t>
            </a:fld>
            <a:endParaRPr lang="pt-BR"/>
          </a:p>
        </p:txBody>
      </p:sp>
      <p:sp>
        <p:nvSpPr>
          <p:cNvPr id="4" name="Titre 3"/>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61925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en-US" dirty="0" smtClean="0"/>
              <a:t>The exchange rate regime defines the government exchange rate policy rules. </a:t>
            </a:r>
          </a:p>
          <a:p>
            <a:endParaRPr lang="en-US" dirty="0" smtClean="0"/>
          </a:p>
          <a:p>
            <a:r>
              <a:rPr lang="en-US" dirty="0" smtClean="0"/>
              <a:t>Examples:</a:t>
            </a:r>
          </a:p>
          <a:p>
            <a:pPr lvl="1"/>
            <a:r>
              <a:rPr lang="en-US" dirty="0" smtClean="0"/>
              <a:t>Fixed exchange rate regime: the government pledges to intervene in the market to prevent any exchange rate change </a:t>
            </a:r>
          </a:p>
          <a:p>
            <a:pPr lvl="1"/>
            <a:r>
              <a:rPr lang="en-US" dirty="0" smtClean="0"/>
              <a:t>Floating exchange rate regime: the government declines to intervene, allowing the exchange rate to float according to the supply and demand of foreign currency</a:t>
            </a:r>
          </a:p>
          <a:p>
            <a:endParaRPr lang="en-US" dirty="0" smtClean="0"/>
          </a:p>
          <a:p>
            <a:r>
              <a:rPr lang="en-US" dirty="0" smtClean="0"/>
              <a:t>The exchange rate regime is intimately associated to the central bank monetary policy, as shown in the monetary models discussed in Chapter 6. </a:t>
            </a:r>
            <a:endParaRPr lang="fr-FR" dirty="0" smtClean="0"/>
          </a:p>
        </p:txBody>
      </p:sp>
      <p:sp>
        <p:nvSpPr>
          <p:cNvPr id="2" name="Título 1"/>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pPr/>
              <a:t>3</a:t>
            </a:fld>
            <a:endParaRPr lang="pt-BR"/>
          </a:p>
        </p:txBody>
      </p:sp>
    </p:spTree>
    <p:extLst>
      <p:ext uri="{BB962C8B-B14F-4D97-AF65-F5344CB8AC3E}">
        <p14:creationId xmlns:p14="http://schemas.microsoft.com/office/powerpoint/2010/main" val="41232578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In a currency union, </a:t>
            </a:r>
            <a:r>
              <a:rPr lang="en-US" dirty="0"/>
              <a:t>there are, essentially, two </a:t>
            </a:r>
            <a:r>
              <a:rPr lang="en-US" dirty="0" smtClean="0"/>
              <a:t>paths for adjustment:  </a:t>
            </a:r>
            <a:endParaRPr lang="en-US" dirty="0"/>
          </a:p>
          <a:p>
            <a:pPr marL="502920" indent="-457200">
              <a:buFont typeface="+mj-lt"/>
              <a:buAutoNum type="arabicPeriod"/>
            </a:pPr>
            <a:r>
              <a:rPr lang="en-US" dirty="0" smtClean="0"/>
              <a:t>Inflation </a:t>
            </a:r>
            <a:r>
              <a:rPr lang="en-US" dirty="0"/>
              <a:t>in </a:t>
            </a:r>
            <a:r>
              <a:rPr lang="en-US" dirty="0" smtClean="0"/>
              <a:t>Germany = change </a:t>
            </a:r>
            <a:r>
              <a:rPr lang="en-US" dirty="0"/>
              <a:t>in the terms of </a:t>
            </a:r>
            <a:r>
              <a:rPr lang="en-US" dirty="0" smtClean="0"/>
              <a:t>trade: </a:t>
            </a:r>
            <a:r>
              <a:rPr lang="en-US" dirty="0"/>
              <a:t>the Mercedes becomes relatively more </a:t>
            </a:r>
            <a:r>
              <a:rPr lang="en-US" dirty="0" smtClean="0"/>
              <a:t>expensive =&gt; raises demand </a:t>
            </a:r>
            <a:r>
              <a:rPr lang="en-US" dirty="0"/>
              <a:t>for Camembert. </a:t>
            </a:r>
            <a:endParaRPr lang="en-US" dirty="0" smtClean="0"/>
          </a:p>
          <a:p>
            <a:pPr marL="777240" lvl="1" indent="-457200"/>
            <a:r>
              <a:rPr lang="en-US" dirty="0" smtClean="0"/>
              <a:t>Full </a:t>
            </a:r>
            <a:r>
              <a:rPr lang="en-US" dirty="0"/>
              <a:t>employment </a:t>
            </a:r>
            <a:r>
              <a:rPr lang="en-US" dirty="0" smtClean="0"/>
              <a:t>is reestablished </a:t>
            </a:r>
            <a:r>
              <a:rPr lang="en-US" dirty="0"/>
              <a:t>in France, while the fall in demand for Mercedes ends the inflationary pressure in Germany. </a:t>
            </a:r>
            <a:endParaRPr lang="en-US" dirty="0" smtClean="0"/>
          </a:p>
          <a:p>
            <a:pPr marL="502920" indent="-457200">
              <a:buFont typeface="+mj-lt"/>
              <a:buAutoNum type="arabicPeriod"/>
            </a:pPr>
            <a:endParaRPr lang="en-US" dirty="0" smtClean="0"/>
          </a:p>
          <a:p>
            <a:pPr marL="502920" indent="-457200">
              <a:buFont typeface="+mj-lt"/>
              <a:buAutoNum type="arabicPeriod"/>
            </a:pPr>
            <a:r>
              <a:rPr lang="en-US" dirty="0" smtClean="0"/>
              <a:t>Deflation </a:t>
            </a:r>
            <a:r>
              <a:rPr lang="en-US" dirty="0"/>
              <a:t>in </a:t>
            </a:r>
            <a:r>
              <a:rPr lang="en-US" dirty="0" smtClean="0"/>
              <a:t>France = Camembert price falls</a:t>
            </a:r>
            <a:r>
              <a:rPr lang="en-US" dirty="0"/>
              <a:t>, altering the relative price and leading to a new equilibrium, as in the mechanism described before. </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30</a:t>
            </a:fld>
            <a:endParaRPr lang="pt-BR"/>
          </a:p>
        </p:txBody>
      </p:sp>
      <p:sp>
        <p:nvSpPr>
          <p:cNvPr id="4" name="Titre 3"/>
          <p:cNvSpPr>
            <a:spLocks noGrp="1"/>
          </p:cNvSpPr>
          <p:nvPr>
            <p:ph type="title"/>
          </p:nvPr>
        </p:nvSpPr>
        <p:spPr/>
        <p:txBody>
          <a:bodyPr/>
          <a:lstStyle/>
          <a:p>
            <a:r>
              <a:rPr lang="fr-FR" dirty="0" err="1" smtClean="0"/>
              <a:t>Adjustment</a:t>
            </a:r>
            <a:endParaRPr lang="en-US" dirty="0"/>
          </a:p>
        </p:txBody>
      </p:sp>
    </p:spTree>
    <p:extLst>
      <p:ext uri="{BB962C8B-B14F-4D97-AF65-F5344CB8AC3E}">
        <p14:creationId xmlns:p14="http://schemas.microsoft.com/office/powerpoint/2010/main" val="2680520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Prices</a:t>
            </a:r>
            <a:r>
              <a:rPr lang="en-US" dirty="0"/>
              <a:t>, however, are not </a:t>
            </a:r>
            <a:r>
              <a:rPr lang="en-US" dirty="0" smtClean="0"/>
              <a:t>perfectly flexible, and they </a:t>
            </a:r>
            <a:r>
              <a:rPr lang="en-US" dirty="0"/>
              <a:t>are particularly rigid to the fall. </a:t>
            </a:r>
            <a:endParaRPr lang="en-US" dirty="0" smtClean="0"/>
          </a:p>
          <a:p>
            <a:pPr lvl="1"/>
            <a:r>
              <a:rPr lang="en-US" dirty="0" smtClean="0"/>
              <a:t>Typically</a:t>
            </a:r>
            <a:r>
              <a:rPr lang="en-US" dirty="0"/>
              <a:t>, prices only fall at the cost of recession and unemployment. </a:t>
            </a:r>
            <a:endParaRPr lang="en-US" dirty="0" smtClean="0"/>
          </a:p>
          <a:p>
            <a:pPr lvl="1"/>
            <a:r>
              <a:rPr lang="en-US" dirty="0" smtClean="0"/>
              <a:t>Central </a:t>
            </a:r>
            <a:r>
              <a:rPr lang="en-US" dirty="0"/>
              <a:t>banks, on the other hand, oppose price increases with restrictive monetary policies. </a:t>
            </a:r>
          </a:p>
          <a:p>
            <a:endParaRPr lang="en-US" dirty="0" smtClean="0"/>
          </a:p>
          <a:p>
            <a:r>
              <a:rPr lang="en-US" dirty="0" smtClean="0"/>
              <a:t>With different </a:t>
            </a:r>
            <a:r>
              <a:rPr lang="en-US" dirty="0"/>
              <a:t>currencies, a </a:t>
            </a:r>
            <a:r>
              <a:rPr lang="en-US" dirty="0" smtClean="0"/>
              <a:t>change in </a:t>
            </a:r>
            <a:r>
              <a:rPr lang="en-US" dirty="0"/>
              <a:t>the exchange rate between the two currencies would alter the relative </a:t>
            </a:r>
            <a:r>
              <a:rPr lang="en-US" dirty="0" smtClean="0"/>
              <a:t>prices, </a:t>
            </a:r>
            <a:r>
              <a:rPr lang="en-US" dirty="0"/>
              <a:t>leading to </a:t>
            </a:r>
            <a:r>
              <a:rPr lang="en-US" dirty="0" smtClean="0"/>
              <a:t>prompt </a:t>
            </a:r>
            <a:r>
              <a:rPr lang="en-US" dirty="0"/>
              <a:t>equilibrium in the balance of payments with no transition costs.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31</a:t>
            </a:fld>
            <a:endParaRPr lang="pt-BR"/>
          </a:p>
        </p:txBody>
      </p:sp>
      <p:sp>
        <p:nvSpPr>
          <p:cNvPr id="4" name="Titre 3"/>
          <p:cNvSpPr>
            <a:spLocks noGrp="1"/>
          </p:cNvSpPr>
          <p:nvPr>
            <p:ph type="title"/>
          </p:nvPr>
        </p:nvSpPr>
        <p:spPr/>
        <p:txBody>
          <a:bodyPr/>
          <a:lstStyle/>
          <a:p>
            <a:r>
              <a:rPr lang="fr-FR" dirty="0" err="1" smtClean="0"/>
              <a:t>Adjustment</a:t>
            </a:r>
            <a:endParaRPr lang="en-US" dirty="0"/>
          </a:p>
        </p:txBody>
      </p:sp>
    </p:spTree>
    <p:extLst>
      <p:ext uri="{BB962C8B-B14F-4D97-AF65-F5344CB8AC3E}">
        <p14:creationId xmlns:p14="http://schemas.microsoft.com/office/powerpoint/2010/main" val="2161256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One </a:t>
            </a:r>
            <a:r>
              <a:rPr lang="en-US" dirty="0"/>
              <a:t>of the criteria to determine if a group of countries constitutes an optimum currency </a:t>
            </a:r>
            <a:r>
              <a:rPr lang="en-US" dirty="0" smtClean="0"/>
              <a:t>area: correlation </a:t>
            </a:r>
            <a:r>
              <a:rPr lang="en-US" dirty="0"/>
              <a:t>of </a:t>
            </a:r>
            <a:r>
              <a:rPr lang="en-US" dirty="0" smtClean="0"/>
              <a:t>real </a:t>
            </a:r>
            <a:r>
              <a:rPr lang="en-US" dirty="0"/>
              <a:t>shocks </a:t>
            </a:r>
            <a:endParaRPr lang="en-US" dirty="0" smtClean="0"/>
          </a:p>
          <a:p>
            <a:endParaRPr lang="en-US" dirty="0" smtClean="0"/>
          </a:p>
          <a:p>
            <a:r>
              <a:rPr lang="en-US" dirty="0" smtClean="0"/>
              <a:t>Real </a:t>
            </a:r>
            <a:r>
              <a:rPr lang="en-US" dirty="0"/>
              <a:t>correlated shocks </a:t>
            </a:r>
            <a:r>
              <a:rPr lang="en-US" dirty="0" smtClean="0"/>
              <a:t>=&gt; the </a:t>
            </a:r>
            <a:r>
              <a:rPr lang="en-US" dirty="0"/>
              <a:t>countries suffer, in general, the same shocks of supply and demand for goods. </a:t>
            </a:r>
            <a:endParaRPr lang="en-US" dirty="0" smtClean="0"/>
          </a:p>
          <a:p>
            <a:pPr lvl="1"/>
            <a:r>
              <a:rPr lang="en-US" dirty="0" smtClean="0"/>
              <a:t>In </a:t>
            </a:r>
            <a:r>
              <a:rPr lang="en-US" dirty="0"/>
              <a:t>the </a:t>
            </a:r>
            <a:r>
              <a:rPr lang="en-US" dirty="0" smtClean="0"/>
              <a:t>example: France </a:t>
            </a:r>
            <a:r>
              <a:rPr lang="en-US" dirty="0"/>
              <a:t>and Germany would have real correlated </a:t>
            </a:r>
            <a:r>
              <a:rPr lang="en-US" dirty="0" smtClean="0"/>
              <a:t>shocks </a:t>
            </a:r>
            <a:r>
              <a:rPr lang="en-US" dirty="0"/>
              <a:t>if whenever there was an increase in demand for Mercedes, there would also be an increase in demand for Camembert. </a:t>
            </a:r>
            <a:endParaRPr lang="en-US" dirty="0" smtClean="0"/>
          </a:p>
          <a:p>
            <a:pPr lvl="1"/>
            <a:endParaRPr lang="en-US" dirty="0" smtClean="0"/>
          </a:p>
          <a:p>
            <a:pPr>
              <a:buFont typeface="Wingdings" panose="05000000000000000000" pitchFamily="2" charset="2"/>
              <a:buChar char="Ø"/>
            </a:pPr>
            <a:r>
              <a:rPr lang="en-US" dirty="0" smtClean="0"/>
              <a:t>T</a:t>
            </a:r>
            <a:r>
              <a:rPr lang="en-US" b="1" dirty="0" smtClean="0"/>
              <a:t>he </a:t>
            </a:r>
            <a:r>
              <a:rPr lang="en-US" b="1" dirty="0"/>
              <a:t>lower the correlation between the real shocks in the economies, the lesser the chance they constitute an optimum currency area</a:t>
            </a:r>
            <a:r>
              <a:rPr lang="en-US" i="1" dirty="0" smtClean="0"/>
              <a:t>.</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32</a:t>
            </a:fld>
            <a:endParaRPr lang="pt-BR"/>
          </a:p>
        </p:txBody>
      </p:sp>
      <p:sp>
        <p:nvSpPr>
          <p:cNvPr id="4" name="Titre 3"/>
          <p:cNvSpPr>
            <a:spLocks noGrp="1"/>
          </p:cNvSpPr>
          <p:nvPr>
            <p:ph type="title"/>
          </p:nvPr>
        </p:nvSpPr>
        <p:spPr/>
        <p:txBody>
          <a:bodyPr/>
          <a:lstStyle/>
          <a:p>
            <a:r>
              <a:rPr lang="fr-FR" dirty="0" smtClean="0"/>
              <a:t>Real </a:t>
            </a:r>
            <a:r>
              <a:rPr lang="fr-FR" dirty="0" err="1" smtClean="0"/>
              <a:t>Shock</a:t>
            </a:r>
            <a:endParaRPr lang="en-US" dirty="0"/>
          </a:p>
        </p:txBody>
      </p:sp>
    </p:spTree>
    <p:extLst>
      <p:ext uri="{BB962C8B-B14F-4D97-AF65-F5344CB8AC3E}">
        <p14:creationId xmlns:p14="http://schemas.microsoft.com/office/powerpoint/2010/main" val="4036076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It </a:t>
            </a:r>
            <a:r>
              <a:rPr lang="en-US" dirty="0"/>
              <a:t>is important to note that the same argument applies to the different regions within the same country. </a:t>
            </a:r>
            <a:endParaRPr lang="en-US" dirty="0" smtClean="0"/>
          </a:p>
          <a:p>
            <a:endParaRPr lang="en-US" dirty="0"/>
          </a:p>
          <a:p>
            <a:r>
              <a:rPr lang="en-US" dirty="0" smtClean="0"/>
              <a:t>Not </a:t>
            </a:r>
            <a:r>
              <a:rPr lang="en-US" dirty="0"/>
              <a:t>always does a country constitute an optimum currency area. </a:t>
            </a:r>
            <a:endParaRPr lang="en-US" dirty="0" smtClean="0"/>
          </a:p>
          <a:p>
            <a:pPr lvl="1"/>
            <a:r>
              <a:rPr lang="en-US" dirty="0" smtClean="0"/>
              <a:t>If </a:t>
            </a:r>
            <a:r>
              <a:rPr lang="en-US" dirty="0"/>
              <a:t>the </a:t>
            </a:r>
            <a:r>
              <a:rPr lang="en-US" dirty="0" smtClean="0"/>
              <a:t>regions of a country produce </a:t>
            </a:r>
            <a:r>
              <a:rPr lang="en-US" dirty="0"/>
              <a:t>distinct goods, subject to real idiosyncratic shocks, theoretically a greater welfare could be reached if each region had its own currency, with a flexible exchange rate between them. </a:t>
            </a:r>
            <a:endParaRPr lang="en-US" dirty="0" smtClean="0"/>
          </a:p>
          <a:p>
            <a:pPr lvl="1"/>
            <a:r>
              <a:rPr lang="en-US" dirty="0" smtClean="0"/>
              <a:t>The </a:t>
            </a:r>
            <a:r>
              <a:rPr lang="en-US" dirty="0"/>
              <a:t>next example illustrates this situation</a:t>
            </a:r>
            <a:r>
              <a:rPr lang="en-US" dirty="0" smtClean="0"/>
              <a:t>.</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33</a:t>
            </a:fld>
            <a:endParaRPr lang="pt-BR"/>
          </a:p>
        </p:txBody>
      </p:sp>
      <p:sp>
        <p:nvSpPr>
          <p:cNvPr id="4" name="Titre 3"/>
          <p:cNvSpPr>
            <a:spLocks noGrp="1"/>
          </p:cNvSpPr>
          <p:nvPr>
            <p:ph type="title"/>
          </p:nvPr>
        </p:nvSpPr>
        <p:spPr/>
        <p:txBody>
          <a:bodyPr/>
          <a:lstStyle/>
          <a:p>
            <a:r>
              <a:rPr lang="fr-FR" dirty="0" smtClean="0"/>
              <a:t>Real </a:t>
            </a:r>
            <a:r>
              <a:rPr lang="fr-FR" dirty="0" err="1" smtClean="0"/>
              <a:t>Shock</a:t>
            </a:r>
            <a:endParaRPr lang="en-US" dirty="0"/>
          </a:p>
        </p:txBody>
      </p:sp>
    </p:spTree>
    <p:extLst>
      <p:ext uri="{BB962C8B-B14F-4D97-AF65-F5344CB8AC3E}">
        <p14:creationId xmlns:p14="http://schemas.microsoft.com/office/powerpoint/2010/main" val="670473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Consider:</a:t>
            </a:r>
          </a:p>
          <a:p>
            <a:pPr lvl="1"/>
            <a:r>
              <a:rPr lang="en-US" dirty="0" smtClean="0"/>
              <a:t>Two countries: </a:t>
            </a:r>
            <a:r>
              <a:rPr lang="en-US" dirty="0"/>
              <a:t>Canada and the United </a:t>
            </a:r>
            <a:r>
              <a:rPr lang="en-US" dirty="0" smtClean="0"/>
              <a:t>States</a:t>
            </a:r>
          </a:p>
          <a:p>
            <a:pPr lvl="1"/>
            <a:r>
              <a:rPr lang="en-US" dirty="0" smtClean="0"/>
              <a:t>Two </a:t>
            </a:r>
            <a:r>
              <a:rPr lang="en-US" dirty="0"/>
              <a:t>regions in each </a:t>
            </a:r>
            <a:r>
              <a:rPr lang="en-US" dirty="0" smtClean="0"/>
              <a:t>country: </a:t>
            </a:r>
            <a:r>
              <a:rPr lang="en-US" dirty="0"/>
              <a:t>East and </a:t>
            </a:r>
            <a:r>
              <a:rPr lang="en-US" dirty="0" smtClean="0"/>
              <a:t>West</a:t>
            </a:r>
          </a:p>
          <a:p>
            <a:pPr lvl="1"/>
            <a:r>
              <a:rPr lang="en-US" dirty="0" smtClean="0"/>
              <a:t>Two </a:t>
            </a:r>
            <a:r>
              <a:rPr lang="en-US" dirty="0"/>
              <a:t>goods, automobiles and lumber. </a:t>
            </a:r>
            <a:endParaRPr lang="en-US" dirty="0" smtClean="0"/>
          </a:p>
          <a:p>
            <a:endParaRPr lang="en-US" dirty="0" smtClean="0"/>
          </a:p>
          <a:p>
            <a:r>
              <a:rPr lang="en-US" dirty="0" smtClean="0"/>
              <a:t>Production </a:t>
            </a:r>
            <a:r>
              <a:rPr lang="en-US" dirty="0"/>
              <a:t>factors are not mobile between countries or </a:t>
            </a:r>
            <a:r>
              <a:rPr lang="en-US" dirty="0" smtClean="0"/>
              <a:t>regions</a:t>
            </a:r>
          </a:p>
          <a:p>
            <a:endParaRPr lang="en-US" dirty="0" smtClean="0"/>
          </a:p>
          <a:p>
            <a:r>
              <a:rPr lang="en-US" dirty="0" smtClean="0"/>
              <a:t>Production:</a:t>
            </a:r>
          </a:p>
          <a:p>
            <a:pPr lvl="1"/>
            <a:r>
              <a:rPr lang="en-US" dirty="0"/>
              <a:t>E</a:t>
            </a:r>
            <a:r>
              <a:rPr lang="en-US" dirty="0" smtClean="0"/>
              <a:t>ast regions = cars</a:t>
            </a:r>
          </a:p>
          <a:p>
            <a:pPr lvl="1"/>
            <a:r>
              <a:rPr lang="en-US" dirty="0" smtClean="0"/>
              <a:t>West regions = lumber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34</a:t>
            </a:fld>
            <a:endParaRPr lang="pt-BR"/>
          </a:p>
        </p:txBody>
      </p:sp>
      <p:sp>
        <p:nvSpPr>
          <p:cNvPr id="4" name="Titre 3"/>
          <p:cNvSpPr>
            <a:spLocks noGrp="1"/>
          </p:cNvSpPr>
          <p:nvPr>
            <p:ph type="title"/>
          </p:nvPr>
        </p:nvSpPr>
        <p:spPr/>
        <p:txBody>
          <a:bodyPr/>
          <a:lstStyle/>
          <a:p>
            <a:r>
              <a:rPr lang="fr-FR" dirty="0" err="1" smtClean="0"/>
              <a:t>Example</a:t>
            </a:r>
            <a:r>
              <a:rPr lang="fr-FR" dirty="0" smtClean="0"/>
              <a:t>: </a:t>
            </a:r>
            <a:r>
              <a:rPr lang="fr-FR" dirty="0" err="1" smtClean="0"/>
              <a:t>Different</a:t>
            </a:r>
            <a:r>
              <a:rPr lang="fr-FR" dirty="0" smtClean="0"/>
              <a:t> </a:t>
            </a:r>
            <a:r>
              <a:rPr lang="fr-FR" dirty="0" err="1" smtClean="0"/>
              <a:t>Regions</a:t>
            </a:r>
            <a:endParaRPr lang="en-US" dirty="0"/>
          </a:p>
        </p:txBody>
      </p:sp>
    </p:spTree>
    <p:extLst>
      <p:ext uri="{BB962C8B-B14F-4D97-AF65-F5344CB8AC3E}">
        <p14:creationId xmlns:p14="http://schemas.microsoft.com/office/powerpoint/2010/main" val="3034813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dirty="0" smtClean="0"/>
              <a:t>Initially: full </a:t>
            </a:r>
            <a:r>
              <a:rPr lang="en-US" dirty="0"/>
              <a:t>employment </a:t>
            </a:r>
            <a:r>
              <a:rPr lang="en-US" dirty="0" smtClean="0"/>
              <a:t>and </a:t>
            </a:r>
            <a:r>
              <a:rPr lang="en-US" dirty="0"/>
              <a:t>equilibrium in the balance of </a:t>
            </a:r>
            <a:r>
              <a:rPr lang="en-US" dirty="0" smtClean="0"/>
              <a:t>payments</a:t>
            </a:r>
          </a:p>
          <a:p>
            <a:endParaRPr lang="fr-FR" dirty="0" smtClean="0"/>
          </a:p>
          <a:p>
            <a:r>
              <a:rPr lang="en-US" dirty="0" smtClean="0"/>
              <a:t>Shock: increase </a:t>
            </a:r>
            <a:r>
              <a:rPr lang="en-US" dirty="0"/>
              <a:t>in </a:t>
            </a:r>
            <a:r>
              <a:rPr lang="en-US" dirty="0" smtClean="0"/>
              <a:t>productivity </a:t>
            </a:r>
            <a:r>
              <a:rPr lang="en-US" dirty="0"/>
              <a:t>in the automotive sector, which affects each country </a:t>
            </a:r>
            <a:r>
              <a:rPr lang="en-US" dirty="0" smtClean="0"/>
              <a:t>equally</a:t>
            </a:r>
          </a:p>
          <a:p>
            <a:pPr lvl="1"/>
            <a:r>
              <a:rPr lang="en-US" dirty="0" smtClean="0"/>
              <a:t>Short-run: excess </a:t>
            </a:r>
            <a:r>
              <a:rPr lang="en-US" dirty="0"/>
              <a:t>supply of automobiles.</a:t>
            </a:r>
          </a:p>
          <a:p>
            <a:endParaRPr lang="fr-FR" dirty="0" smtClean="0"/>
          </a:p>
          <a:p>
            <a:r>
              <a:rPr lang="en-US" dirty="0" smtClean="0"/>
              <a:t>Excess </a:t>
            </a:r>
            <a:r>
              <a:rPr lang="en-US" dirty="0"/>
              <a:t>supply of automobiles </a:t>
            </a:r>
            <a:r>
              <a:rPr lang="en-US" dirty="0" smtClean="0"/>
              <a:t>= excess </a:t>
            </a:r>
            <a:r>
              <a:rPr lang="en-US" dirty="0"/>
              <a:t>demand for lumber </a:t>
            </a:r>
            <a:endParaRPr lang="en-US" dirty="0" smtClean="0"/>
          </a:p>
          <a:p>
            <a:pPr lvl="1">
              <a:buFont typeface="Wingdings" panose="05000000000000000000" pitchFamily="2" charset="2"/>
              <a:buChar char="Ø"/>
            </a:pPr>
            <a:r>
              <a:rPr lang="en-US" dirty="0" smtClean="0"/>
              <a:t>unemployment </a:t>
            </a:r>
            <a:r>
              <a:rPr lang="en-US" dirty="0"/>
              <a:t>in the east and inflationary pressure in the west in both countries. </a:t>
            </a:r>
            <a:endParaRPr lang="en-US" dirty="0" smtClean="0"/>
          </a:p>
          <a:p>
            <a:endParaRPr lang="en-US" dirty="0" smtClean="0"/>
          </a:p>
          <a:p>
            <a:r>
              <a:rPr lang="en-US" dirty="0" smtClean="0"/>
              <a:t>New equilibrium: fall </a:t>
            </a:r>
            <a:r>
              <a:rPr lang="en-US" dirty="0"/>
              <a:t>in the relative price of automobiles. </a:t>
            </a:r>
            <a:endParaRPr lang="en-US" dirty="0" smtClean="0"/>
          </a:p>
          <a:p>
            <a:pPr lvl="1"/>
            <a:r>
              <a:rPr lang="en-US" dirty="0" smtClean="0"/>
              <a:t>A </a:t>
            </a:r>
            <a:r>
              <a:rPr lang="en-US" dirty="0"/>
              <a:t>change in the exchange rate between the two countries would not help </a:t>
            </a:r>
            <a:endParaRPr lang="en-US" dirty="0" smtClean="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35</a:t>
            </a:fld>
            <a:endParaRPr lang="pt-BR"/>
          </a:p>
        </p:txBody>
      </p:sp>
      <p:sp>
        <p:nvSpPr>
          <p:cNvPr id="4" name="Titre 3"/>
          <p:cNvSpPr>
            <a:spLocks noGrp="1"/>
          </p:cNvSpPr>
          <p:nvPr>
            <p:ph type="title"/>
          </p:nvPr>
        </p:nvSpPr>
        <p:spPr/>
        <p:txBody>
          <a:bodyPr/>
          <a:lstStyle/>
          <a:p>
            <a:r>
              <a:rPr lang="fr-FR" dirty="0" err="1" smtClean="0"/>
              <a:t>Example</a:t>
            </a:r>
            <a:r>
              <a:rPr lang="fr-FR" dirty="0" smtClean="0"/>
              <a:t>: </a:t>
            </a:r>
            <a:r>
              <a:rPr lang="fr-FR" dirty="0" err="1" smtClean="0"/>
              <a:t>Different</a:t>
            </a:r>
            <a:r>
              <a:rPr lang="fr-FR" dirty="0" smtClean="0"/>
              <a:t> </a:t>
            </a:r>
            <a:r>
              <a:rPr lang="fr-FR" dirty="0" err="1" smtClean="0"/>
              <a:t>Regions</a:t>
            </a:r>
            <a:endParaRPr lang="en-US" dirty="0"/>
          </a:p>
        </p:txBody>
      </p:sp>
    </p:spTree>
    <p:extLst>
      <p:ext uri="{BB962C8B-B14F-4D97-AF65-F5344CB8AC3E}">
        <p14:creationId xmlns:p14="http://schemas.microsoft.com/office/powerpoint/2010/main" val="3410754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If </a:t>
            </a:r>
            <a:r>
              <a:rPr lang="en-US" dirty="0"/>
              <a:t>production factors were mobile between regions, a migration of factors from east to west would lead to equilibrium in the economy. </a:t>
            </a:r>
            <a:endParaRPr lang="en-US" dirty="0" smtClean="0"/>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Therefore</a:t>
            </a:r>
            <a:r>
              <a:rPr lang="en-US" b="1" dirty="0"/>
              <a:t>, another important factor in determining the convenience of a single currency is the degree of production factor mobility between regions.</a:t>
            </a:r>
            <a:r>
              <a:rPr lang="en-US" dirty="0"/>
              <a:t> </a:t>
            </a:r>
            <a:endParaRPr lang="en-US" dirty="0" smtClean="0"/>
          </a:p>
          <a:p>
            <a:pPr lvl="1"/>
            <a:endParaRPr lang="en-US" dirty="0" smtClean="0"/>
          </a:p>
          <a:p>
            <a:pPr lvl="1"/>
            <a:r>
              <a:rPr lang="en-US" dirty="0" err="1" smtClean="0"/>
              <a:t>Th</a:t>
            </a:r>
            <a:r>
              <a:rPr lang="fr-FR" dirty="0" smtClean="0"/>
              <a:t>at </a:t>
            </a:r>
            <a:r>
              <a:rPr lang="fr-FR" dirty="0" err="1" smtClean="0"/>
              <a:t>is</a:t>
            </a:r>
            <a:r>
              <a:rPr lang="fr-FR" dirty="0" smtClean="0"/>
              <a:t> </a:t>
            </a:r>
            <a:r>
              <a:rPr lang="fr-FR" dirty="0" err="1" smtClean="0"/>
              <a:t>why</a:t>
            </a:r>
            <a:r>
              <a:rPr lang="fr-FR" dirty="0" smtClean="0"/>
              <a:t> </a:t>
            </a:r>
            <a:r>
              <a:rPr lang="en-US" dirty="0" smtClean="0"/>
              <a:t>one </a:t>
            </a:r>
            <a:r>
              <a:rPr lang="en-US" dirty="0"/>
              <a:t>of the policies adopted by </a:t>
            </a:r>
            <a:r>
              <a:rPr lang="en-US" dirty="0" smtClean="0"/>
              <a:t>the </a:t>
            </a:r>
            <a:r>
              <a:rPr lang="en-US" dirty="0"/>
              <a:t>European Monetary Union was the ease of mobility of goods and production </a:t>
            </a:r>
            <a:r>
              <a:rPr lang="en-US" dirty="0" smtClean="0"/>
              <a:t>factors.</a:t>
            </a:r>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36</a:t>
            </a:fld>
            <a:endParaRPr lang="pt-BR"/>
          </a:p>
        </p:txBody>
      </p:sp>
      <p:sp>
        <p:nvSpPr>
          <p:cNvPr id="4" name="Titre 3"/>
          <p:cNvSpPr>
            <a:spLocks noGrp="1"/>
          </p:cNvSpPr>
          <p:nvPr>
            <p:ph type="title"/>
          </p:nvPr>
        </p:nvSpPr>
        <p:spPr/>
        <p:txBody>
          <a:bodyPr/>
          <a:lstStyle/>
          <a:p>
            <a:r>
              <a:rPr lang="fr-FR" dirty="0" err="1" smtClean="0"/>
              <a:t>Adjustment</a:t>
            </a:r>
            <a:endParaRPr lang="en-US" dirty="0"/>
          </a:p>
        </p:txBody>
      </p:sp>
    </p:spTree>
    <p:extLst>
      <p:ext uri="{BB962C8B-B14F-4D97-AF65-F5344CB8AC3E}">
        <p14:creationId xmlns:p14="http://schemas.microsoft.com/office/powerpoint/2010/main" val="1789079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Strong </a:t>
            </a:r>
            <a:r>
              <a:rPr lang="en-US" dirty="0"/>
              <a:t>argument </a:t>
            </a:r>
            <a:r>
              <a:rPr lang="en-US" dirty="0" smtClean="0"/>
              <a:t>pro-monetary union: lower cost </a:t>
            </a:r>
            <a:r>
              <a:rPr lang="en-US" dirty="0"/>
              <a:t>of </a:t>
            </a:r>
            <a:r>
              <a:rPr lang="en-US" dirty="0" smtClean="0"/>
              <a:t>trade, with single currency</a:t>
            </a:r>
          </a:p>
          <a:p>
            <a:pPr lvl="1"/>
            <a:r>
              <a:rPr lang="en-US" dirty="0" smtClean="0"/>
              <a:t>The exchange rate risk </a:t>
            </a:r>
            <a:r>
              <a:rPr lang="en-US" dirty="0"/>
              <a:t>disappears when countries use the same currency. </a:t>
            </a:r>
            <a:endParaRPr lang="en-US" dirty="0" smtClean="0"/>
          </a:p>
          <a:p>
            <a:pPr lvl="1"/>
            <a:r>
              <a:rPr lang="en-US" dirty="0" smtClean="0"/>
              <a:t>Therefore</a:t>
            </a:r>
            <a:r>
              <a:rPr lang="en-US" dirty="0"/>
              <a:t>, </a:t>
            </a:r>
            <a:r>
              <a:rPr lang="en-US" b="1" dirty="0"/>
              <a:t>the greater the trade between countries, the greater the benefit of sharing the same currency</a:t>
            </a:r>
            <a:r>
              <a:rPr lang="en-US" dirty="0"/>
              <a:t>.</a:t>
            </a:r>
          </a:p>
          <a:p>
            <a:endParaRPr lang="en-US" dirty="0" smtClean="0"/>
          </a:p>
          <a:p>
            <a:r>
              <a:rPr lang="en-US" dirty="0" smtClean="0"/>
              <a:t>Empirical evidence: participation </a:t>
            </a:r>
            <a:r>
              <a:rPr lang="en-US" dirty="0"/>
              <a:t>in monetary unions has a positive impact on trade between its </a:t>
            </a:r>
            <a:r>
              <a:rPr lang="en-US" dirty="0" smtClean="0"/>
              <a:t>members</a:t>
            </a:r>
          </a:p>
          <a:p>
            <a:pPr lvl="1"/>
            <a:r>
              <a:rPr lang="en-US" dirty="0" smtClean="0"/>
              <a:t>Rose </a:t>
            </a:r>
            <a:r>
              <a:rPr lang="en-US" dirty="0"/>
              <a:t>and Stanley (2005</a:t>
            </a:r>
            <a:r>
              <a:rPr lang="en-US" dirty="0" smtClean="0"/>
              <a:t>): monetary </a:t>
            </a:r>
            <a:r>
              <a:rPr lang="en-US" dirty="0"/>
              <a:t>union can increase trade somewhere between 30% and 90</a:t>
            </a:r>
            <a:r>
              <a:rPr lang="en-US" dirty="0" smtClean="0"/>
              <a:t>% </a:t>
            </a:r>
          </a:p>
          <a:p>
            <a:pPr lvl="1"/>
            <a:r>
              <a:rPr lang="en-US" dirty="0" err="1" smtClean="0"/>
              <a:t>Micco</a:t>
            </a:r>
            <a:r>
              <a:rPr lang="en-US" dirty="0" smtClean="0"/>
              <a:t> </a:t>
            </a:r>
            <a:r>
              <a:rPr lang="en-US" dirty="0"/>
              <a:t>and </a:t>
            </a:r>
            <a:r>
              <a:rPr lang="en-US" dirty="0" err="1"/>
              <a:t>Ordoñez</a:t>
            </a:r>
            <a:r>
              <a:rPr lang="en-US" dirty="0"/>
              <a:t> (2003) and Nardis and </a:t>
            </a:r>
            <a:r>
              <a:rPr lang="en-US" dirty="0" err="1"/>
              <a:t>Vicarelli</a:t>
            </a:r>
            <a:r>
              <a:rPr lang="en-US" dirty="0"/>
              <a:t> (2008</a:t>
            </a:r>
            <a:r>
              <a:rPr lang="en-US" dirty="0" smtClean="0"/>
              <a:t>): more </a:t>
            </a:r>
            <a:r>
              <a:rPr lang="en-US" dirty="0"/>
              <a:t>modest estimates </a:t>
            </a:r>
            <a:r>
              <a:rPr lang="en-US" dirty="0" smtClean="0"/>
              <a:t>– between </a:t>
            </a:r>
            <a:r>
              <a:rPr lang="en-US" dirty="0"/>
              <a:t>4% and 10%.</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37</a:t>
            </a:fld>
            <a:endParaRPr lang="pt-BR"/>
          </a:p>
        </p:txBody>
      </p:sp>
      <p:sp>
        <p:nvSpPr>
          <p:cNvPr id="4" name="Titre 3"/>
          <p:cNvSpPr>
            <a:spLocks noGrp="1"/>
          </p:cNvSpPr>
          <p:nvPr>
            <p:ph type="title"/>
          </p:nvPr>
        </p:nvSpPr>
        <p:spPr/>
        <p:txBody>
          <a:bodyPr/>
          <a:lstStyle/>
          <a:p>
            <a:r>
              <a:rPr lang="fr-FR" dirty="0" err="1" smtClean="0"/>
              <a:t>Monetary</a:t>
            </a:r>
            <a:r>
              <a:rPr lang="fr-FR" dirty="0" smtClean="0"/>
              <a:t> Union and Trade</a:t>
            </a:r>
            <a:endParaRPr lang="en-US" dirty="0"/>
          </a:p>
        </p:txBody>
      </p:sp>
    </p:spTree>
    <p:extLst>
      <p:ext uri="{BB962C8B-B14F-4D97-AF65-F5344CB8AC3E}">
        <p14:creationId xmlns:p14="http://schemas.microsoft.com/office/powerpoint/2010/main" val="4221576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smtClean="0"/>
          </a:p>
          <a:p>
            <a:r>
              <a:rPr lang="en-US" dirty="0" smtClean="0"/>
              <a:t>As </a:t>
            </a:r>
            <a:r>
              <a:rPr lang="en-US" dirty="0"/>
              <a:t>we saw in Chapter 7, fiscal expansion leads to an increase in the money supply in a fixed exchange rate regime. </a:t>
            </a:r>
            <a:endParaRPr lang="en-US" dirty="0" smtClean="0"/>
          </a:p>
          <a:p>
            <a:endParaRPr lang="en-US" dirty="0" smtClean="0"/>
          </a:p>
          <a:p>
            <a:pPr>
              <a:buFont typeface="Wingdings" panose="05000000000000000000" pitchFamily="2" charset="2"/>
              <a:buChar char="Ø"/>
            </a:pPr>
            <a:r>
              <a:rPr lang="en-US" dirty="0" smtClean="0"/>
              <a:t>To </a:t>
            </a:r>
            <a:r>
              <a:rPr lang="en-US" dirty="0"/>
              <a:t>maintain an austere monetary policy, it is necessary that the monetary union member countries follow equally austere fiscal policies. </a:t>
            </a:r>
            <a:endParaRPr lang="en-US" dirty="0" smtClean="0"/>
          </a:p>
          <a:p>
            <a:pPr lvl="1"/>
            <a:r>
              <a:rPr lang="en-US" i="1" dirty="0" smtClean="0"/>
              <a:t>Stability </a:t>
            </a:r>
            <a:r>
              <a:rPr lang="en-US" i="1" dirty="0"/>
              <a:t>and Growth </a:t>
            </a:r>
            <a:r>
              <a:rPr lang="en-US" i="1" dirty="0" smtClean="0"/>
              <a:t>Pact</a:t>
            </a:r>
            <a:r>
              <a:rPr lang="en-US" dirty="0" smtClean="0"/>
              <a:t> of the European </a:t>
            </a:r>
            <a:r>
              <a:rPr lang="en-US" dirty="0"/>
              <a:t>Monetary </a:t>
            </a:r>
            <a:r>
              <a:rPr lang="en-US" dirty="0" smtClean="0"/>
              <a:t>Union</a:t>
            </a:r>
            <a:r>
              <a:rPr lang="en-US" i="1" dirty="0" smtClean="0"/>
              <a:t>:</a:t>
            </a:r>
            <a:r>
              <a:rPr lang="en-US" dirty="0" smtClean="0"/>
              <a:t> monitoring </a:t>
            </a:r>
            <a:r>
              <a:rPr lang="en-US" dirty="0"/>
              <a:t>and guaranteeing the fiscal stability of union member </a:t>
            </a:r>
            <a:r>
              <a:rPr lang="en-US" dirty="0" smtClean="0"/>
              <a:t>countries</a:t>
            </a:r>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38</a:t>
            </a:fld>
            <a:endParaRPr lang="pt-BR"/>
          </a:p>
        </p:txBody>
      </p:sp>
      <p:sp>
        <p:nvSpPr>
          <p:cNvPr id="4" name="Titre 3"/>
          <p:cNvSpPr>
            <a:spLocks noGrp="1"/>
          </p:cNvSpPr>
          <p:nvPr>
            <p:ph type="title"/>
          </p:nvPr>
        </p:nvSpPr>
        <p:spPr/>
        <p:txBody>
          <a:bodyPr/>
          <a:lstStyle/>
          <a:p>
            <a:r>
              <a:rPr lang="fr-FR" dirty="0" err="1" smtClean="0"/>
              <a:t>Monetary</a:t>
            </a:r>
            <a:r>
              <a:rPr lang="fr-FR" dirty="0" smtClean="0"/>
              <a:t> Union and Public Finance</a:t>
            </a:r>
            <a:endParaRPr lang="en-US" dirty="0"/>
          </a:p>
        </p:txBody>
      </p:sp>
    </p:spTree>
    <p:extLst>
      <p:ext uri="{BB962C8B-B14F-4D97-AF65-F5344CB8AC3E}">
        <p14:creationId xmlns:p14="http://schemas.microsoft.com/office/powerpoint/2010/main" val="1004348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en-US" dirty="0"/>
              <a:t>Another </a:t>
            </a:r>
            <a:r>
              <a:rPr lang="en-US" dirty="0" smtClean="0"/>
              <a:t>element: the </a:t>
            </a:r>
            <a:r>
              <a:rPr lang="en-US" dirty="0"/>
              <a:t>inflation tax generated, and countries may diverge as to their preferred inflation tax level. </a:t>
            </a:r>
            <a:endParaRPr lang="en-US" dirty="0" smtClean="0"/>
          </a:p>
          <a:p>
            <a:endParaRPr lang="en-US" dirty="0"/>
          </a:p>
          <a:p>
            <a:r>
              <a:rPr lang="en-US" dirty="0" smtClean="0"/>
              <a:t>In </a:t>
            </a:r>
            <a:r>
              <a:rPr lang="en-US" dirty="0"/>
              <a:t>countries where the distortion from taxes on goods, labor and capital is too high, the optimal tax on currency will be relatively greater.</a:t>
            </a:r>
          </a:p>
          <a:p>
            <a:endParaRPr lang="en-US" dirty="0" smtClean="0"/>
          </a:p>
          <a:p>
            <a:r>
              <a:rPr lang="en-US" dirty="0" smtClean="0"/>
              <a:t>Example: Italy </a:t>
            </a:r>
            <a:r>
              <a:rPr lang="en-US" dirty="0"/>
              <a:t>and Germany </a:t>
            </a:r>
            <a:endParaRPr lang="en-US" dirty="0" smtClean="0"/>
          </a:p>
          <a:p>
            <a:pPr lvl="1"/>
            <a:r>
              <a:rPr lang="en-US" dirty="0" smtClean="0"/>
              <a:t>Italy: large </a:t>
            </a:r>
            <a:r>
              <a:rPr lang="en-US" dirty="0"/>
              <a:t>informal </a:t>
            </a:r>
            <a:r>
              <a:rPr lang="en-US" dirty="0" smtClean="0"/>
              <a:t>sector. </a:t>
            </a:r>
            <a:r>
              <a:rPr lang="en-US" dirty="0"/>
              <a:t>A means to tax this sector is with an inflation tax. </a:t>
            </a:r>
            <a:endParaRPr lang="en-US" dirty="0" smtClean="0"/>
          </a:p>
          <a:p>
            <a:pPr lvl="1"/>
            <a:r>
              <a:rPr lang="en-US" dirty="0" smtClean="0"/>
              <a:t>Germany</a:t>
            </a:r>
            <a:r>
              <a:rPr lang="en-US" dirty="0"/>
              <a:t>, however, does not have this problem. </a:t>
            </a:r>
          </a:p>
          <a:p>
            <a:pPr lvl="1">
              <a:buFont typeface="Wingdings" panose="05000000000000000000" pitchFamily="2" charset="2"/>
              <a:buChar char="Ø"/>
            </a:pPr>
            <a:r>
              <a:rPr lang="en-US" dirty="0" smtClean="0"/>
              <a:t>the </a:t>
            </a:r>
            <a:r>
              <a:rPr lang="en-US" dirty="0"/>
              <a:t>optimum inflation tax for Germany will be lower than that for Italy. </a:t>
            </a:r>
            <a:endParaRPr lang="en-US" dirty="0" smtClean="0"/>
          </a:p>
          <a:p>
            <a:endParaRPr lang="en-US" b="1" dirty="0" smtClean="0"/>
          </a:p>
          <a:p>
            <a:r>
              <a:rPr lang="en-US" dirty="0" smtClean="0"/>
              <a:t>The </a:t>
            </a:r>
            <a:r>
              <a:rPr lang="en-US" dirty="0"/>
              <a:t>higher the public spending, the less </a:t>
            </a:r>
            <a:r>
              <a:rPr lang="en-US" dirty="0" smtClean="0"/>
              <a:t>likely the </a:t>
            </a:r>
            <a:r>
              <a:rPr lang="en-US" dirty="0"/>
              <a:t>optimum inflation rate will be the same between countries. </a:t>
            </a:r>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39</a:t>
            </a:fld>
            <a:endParaRPr lang="pt-BR"/>
          </a:p>
        </p:txBody>
      </p:sp>
      <p:sp>
        <p:nvSpPr>
          <p:cNvPr id="4" name="Titre 3"/>
          <p:cNvSpPr>
            <a:spLocks noGrp="1"/>
          </p:cNvSpPr>
          <p:nvPr>
            <p:ph type="title"/>
          </p:nvPr>
        </p:nvSpPr>
        <p:spPr/>
        <p:txBody>
          <a:bodyPr/>
          <a:lstStyle/>
          <a:p>
            <a:r>
              <a:rPr lang="fr-FR" dirty="0" err="1"/>
              <a:t>Monetary</a:t>
            </a:r>
            <a:r>
              <a:rPr lang="fr-FR" dirty="0"/>
              <a:t> Union and Public Finance</a:t>
            </a:r>
            <a:endParaRPr lang="en-US" dirty="0"/>
          </a:p>
        </p:txBody>
      </p:sp>
    </p:spTree>
    <p:extLst>
      <p:ext uri="{BB962C8B-B14F-4D97-AF65-F5344CB8AC3E}">
        <p14:creationId xmlns:p14="http://schemas.microsoft.com/office/powerpoint/2010/main" val="214687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endParaRPr lang="en-US" dirty="0" smtClean="0"/>
          </a:p>
          <a:p>
            <a:r>
              <a:rPr lang="en-US" dirty="0" smtClean="0"/>
              <a:t>Plan</a:t>
            </a:r>
          </a:p>
          <a:p>
            <a:pPr marL="708660" lvl="1" indent="-342900">
              <a:buFont typeface="+mj-lt"/>
              <a:buAutoNum type="arabicPeriod"/>
            </a:pPr>
            <a:endParaRPr lang="en-US" dirty="0" smtClean="0"/>
          </a:p>
          <a:p>
            <a:pPr marL="708660" lvl="1" indent="-342900">
              <a:buFont typeface="+mj-lt"/>
              <a:buAutoNum type="arabicPeriod"/>
            </a:pPr>
            <a:r>
              <a:rPr lang="en-US" dirty="0" smtClean="0"/>
              <a:t>Classification of exchange rate regimes</a:t>
            </a:r>
          </a:p>
          <a:p>
            <a:pPr marL="708660" lvl="1" indent="-342900">
              <a:buFont typeface="+mj-lt"/>
              <a:buAutoNum type="arabicPeriod"/>
            </a:pPr>
            <a:endParaRPr lang="en-US" dirty="0" smtClean="0"/>
          </a:p>
          <a:p>
            <a:pPr marL="708660" lvl="1" indent="-342900">
              <a:buFont typeface="+mj-lt"/>
              <a:buAutoNum type="arabicPeriod"/>
            </a:pPr>
            <a:r>
              <a:rPr lang="en-US" dirty="0" smtClean="0"/>
              <a:t>The economic implications for the different regimes</a:t>
            </a:r>
          </a:p>
          <a:p>
            <a:pPr marL="982980" lvl="2" indent="-342900"/>
            <a:r>
              <a:rPr lang="en-US" dirty="0" smtClean="0"/>
              <a:t>Which elements should be taken into consideration when choosing an exchange rate regime?</a:t>
            </a:r>
            <a:endParaRPr lang="fr-FR" dirty="0" smtClean="0"/>
          </a:p>
          <a:p>
            <a:endParaRPr lang="pt-BR" dirty="0"/>
          </a:p>
        </p:txBody>
      </p:sp>
      <p:sp>
        <p:nvSpPr>
          <p:cNvPr id="2" name="Título 1"/>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pPr/>
              <a:t>4</a:t>
            </a:fld>
            <a:endParaRPr lang="pt-BR"/>
          </a:p>
        </p:txBody>
      </p:sp>
    </p:spTree>
    <p:extLst>
      <p:ext uri="{BB962C8B-B14F-4D97-AF65-F5344CB8AC3E}">
        <p14:creationId xmlns:p14="http://schemas.microsoft.com/office/powerpoint/2010/main" val="41232578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smtClean="0"/>
          </a:p>
          <a:p>
            <a:r>
              <a:rPr lang="en-US" dirty="0" smtClean="0"/>
              <a:t>Sensitive issue: to use</a:t>
            </a:r>
            <a:r>
              <a:rPr lang="en-US" dirty="0"/>
              <a:t>, or not, </a:t>
            </a:r>
            <a:r>
              <a:rPr lang="en-US" dirty="0" smtClean="0"/>
              <a:t>an </a:t>
            </a:r>
            <a:r>
              <a:rPr lang="en-US" dirty="0"/>
              <a:t>active monetary policy to soften negative shocks to the </a:t>
            </a:r>
            <a:r>
              <a:rPr lang="en-US" dirty="0" smtClean="0"/>
              <a:t>economy? </a:t>
            </a:r>
          </a:p>
          <a:p>
            <a:pPr lvl="1"/>
            <a:endParaRPr lang="en-US" dirty="0" smtClean="0"/>
          </a:p>
          <a:p>
            <a:pPr lvl="1"/>
            <a:r>
              <a:rPr lang="en-US" dirty="0" smtClean="0"/>
              <a:t>With </a:t>
            </a:r>
            <a:r>
              <a:rPr lang="en-US" dirty="0"/>
              <a:t>sticky prices, monetary expansion can increase </a:t>
            </a:r>
            <a:r>
              <a:rPr lang="en-US" dirty="0" smtClean="0"/>
              <a:t>output in </a:t>
            </a:r>
            <a:r>
              <a:rPr lang="en-US" dirty="0"/>
              <a:t>the short run, before prices have time to </a:t>
            </a:r>
            <a:r>
              <a:rPr lang="en-US" dirty="0" smtClean="0"/>
              <a:t>adjust (Chapter 7). </a:t>
            </a:r>
          </a:p>
          <a:p>
            <a:pPr lvl="1"/>
            <a:endParaRPr lang="en-US" dirty="0" smtClean="0"/>
          </a:p>
          <a:p>
            <a:pPr lvl="1"/>
            <a:r>
              <a:rPr lang="en-US" dirty="0" smtClean="0"/>
              <a:t>Side effect: its </a:t>
            </a:r>
            <a:r>
              <a:rPr lang="en-US" dirty="0"/>
              <a:t>effect on inflation. </a:t>
            </a: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 trade-off </a:t>
            </a:r>
            <a:r>
              <a:rPr lang="en-US" dirty="0"/>
              <a:t>between inflation and unemployment</a:t>
            </a:r>
            <a:r>
              <a:rPr lang="en-US" dirty="0" smtClean="0"/>
              <a:t>.</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40</a:t>
            </a:fld>
            <a:endParaRPr lang="pt-BR"/>
          </a:p>
        </p:txBody>
      </p:sp>
      <p:sp>
        <p:nvSpPr>
          <p:cNvPr id="4" name="Titre 3"/>
          <p:cNvSpPr>
            <a:spLocks noGrp="1"/>
          </p:cNvSpPr>
          <p:nvPr>
            <p:ph type="title"/>
          </p:nvPr>
        </p:nvSpPr>
        <p:spPr/>
        <p:txBody>
          <a:bodyPr/>
          <a:lstStyle/>
          <a:p>
            <a:r>
              <a:rPr lang="en-US" dirty="0" smtClean="0"/>
              <a:t>the </a:t>
            </a:r>
            <a:r>
              <a:rPr lang="en-US" dirty="0"/>
              <a:t>Trade-off between Inflation and Unemployment</a:t>
            </a:r>
          </a:p>
        </p:txBody>
      </p:sp>
    </p:spTree>
    <p:extLst>
      <p:ext uri="{BB962C8B-B14F-4D97-AF65-F5344CB8AC3E}">
        <p14:creationId xmlns:p14="http://schemas.microsoft.com/office/powerpoint/2010/main" val="783500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Credibility issue: </a:t>
            </a:r>
            <a:r>
              <a:rPr lang="en-US" dirty="0"/>
              <a:t>governments would like to commit themselves to maintain low inflation, but if the economic agents expect low inflation, governments have an incentive to generate surprise inflation to stimulate economic activity. </a:t>
            </a:r>
            <a:endParaRPr lang="en-US" dirty="0" smtClean="0"/>
          </a:p>
          <a:p>
            <a:endParaRPr lang="en-US" dirty="0" smtClean="0"/>
          </a:p>
          <a:p>
            <a:r>
              <a:rPr lang="en-US" dirty="0" smtClean="0"/>
              <a:t>Given </a:t>
            </a:r>
            <a:r>
              <a:rPr lang="en-US" dirty="0"/>
              <a:t>that economic agents foresee this government motivation, they already expect a higher inflation rate. </a:t>
            </a:r>
            <a:endParaRPr lang="en-US" dirty="0" smtClean="0"/>
          </a:p>
          <a:p>
            <a:endParaRPr lang="en-US" dirty="0"/>
          </a:p>
          <a:p>
            <a:r>
              <a:rPr lang="en-US" dirty="0" smtClean="0"/>
              <a:t>In </a:t>
            </a:r>
            <a:r>
              <a:rPr lang="en-US" dirty="0"/>
              <a:t>the end, there is positive inflation, however with no stimulus to the economy since it is perfectly </a:t>
            </a:r>
            <a:r>
              <a:rPr lang="fr-FR" dirty="0" err="1" smtClean="0"/>
              <a:t>anticipated</a:t>
            </a:r>
            <a:r>
              <a:rPr lang="en-US" dirty="0" smtClean="0"/>
              <a:t>. </a:t>
            </a:r>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41</a:t>
            </a:fld>
            <a:endParaRPr lang="pt-BR"/>
          </a:p>
        </p:txBody>
      </p:sp>
      <p:sp>
        <p:nvSpPr>
          <p:cNvPr id="4" name="Titre 3"/>
          <p:cNvSpPr>
            <a:spLocks noGrp="1"/>
          </p:cNvSpPr>
          <p:nvPr>
            <p:ph type="title"/>
          </p:nvPr>
        </p:nvSpPr>
        <p:spPr/>
        <p:txBody>
          <a:bodyPr/>
          <a:lstStyle/>
          <a:p>
            <a:r>
              <a:rPr lang="en-US" dirty="0" smtClean="0"/>
              <a:t>the </a:t>
            </a:r>
            <a:r>
              <a:rPr lang="en-US" dirty="0"/>
              <a:t>Trade-off between Inflation and Unemployment</a:t>
            </a:r>
          </a:p>
        </p:txBody>
      </p:sp>
    </p:spTree>
    <p:extLst>
      <p:ext uri="{BB962C8B-B14F-4D97-AF65-F5344CB8AC3E}">
        <p14:creationId xmlns:p14="http://schemas.microsoft.com/office/powerpoint/2010/main" val="3191800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a:t>Central bank independence is one way to </a:t>
            </a:r>
            <a:r>
              <a:rPr lang="en-US" dirty="0" smtClean="0"/>
              <a:t>tackle this </a:t>
            </a:r>
            <a:r>
              <a:rPr lang="en-US" dirty="0"/>
              <a:t>problem, as suggested by </a:t>
            </a:r>
            <a:r>
              <a:rPr lang="en-US" dirty="0" err="1"/>
              <a:t>Rogoff</a:t>
            </a:r>
            <a:r>
              <a:rPr lang="en-US" dirty="0"/>
              <a:t> (1985). </a:t>
            </a:r>
            <a:endParaRPr lang="en-US" dirty="0" smtClean="0"/>
          </a:p>
          <a:p>
            <a:endParaRPr lang="en-US" dirty="0" smtClean="0"/>
          </a:p>
          <a:p>
            <a:r>
              <a:rPr lang="en-US" dirty="0" smtClean="0"/>
              <a:t>Independent </a:t>
            </a:r>
            <a:r>
              <a:rPr lang="en-US" dirty="0"/>
              <a:t>central bank with </a:t>
            </a:r>
            <a:r>
              <a:rPr lang="en-US" dirty="0" smtClean="0"/>
              <a:t>strong </a:t>
            </a:r>
            <a:r>
              <a:rPr lang="en-US" dirty="0"/>
              <a:t>preference for low inflation </a:t>
            </a:r>
            <a:r>
              <a:rPr lang="en-US" dirty="0" smtClean="0"/>
              <a:t>= immune </a:t>
            </a:r>
            <a:r>
              <a:rPr lang="en-US" dirty="0"/>
              <a:t>to government pressure to </a:t>
            </a:r>
            <a:r>
              <a:rPr lang="en-US" dirty="0" smtClean="0"/>
              <a:t>inflate =&gt; expectation </a:t>
            </a:r>
            <a:r>
              <a:rPr lang="en-US" dirty="0"/>
              <a:t>of low </a:t>
            </a:r>
            <a:r>
              <a:rPr lang="en-US" dirty="0" smtClean="0"/>
              <a:t>inflation =&gt; the result </a:t>
            </a:r>
            <a:r>
              <a:rPr lang="en-US" dirty="0"/>
              <a:t>would be a low equilibrium inflation rate. </a:t>
            </a:r>
            <a:endParaRPr lang="en-US" dirty="0" smtClean="0"/>
          </a:p>
          <a:p>
            <a:pPr lvl="1"/>
            <a:r>
              <a:rPr lang="en-US" dirty="0" smtClean="0"/>
              <a:t>Example: the </a:t>
            </a:r>
            <a:r>
              <a:rPr lang="en-US" dirty="0"/>
              <a:t>German central bank, which signaled a strong preference for low inflation as a mechanism to control expectations, before the introduction of the monetary union. </a:t>
            </a:r>
            <a:endParaRPr lang="en-US" dirty="0" smtClean="0"/>
          </a:p>
          <a:p>
            <a:endParaRPr lang="en-US" dirty="0" smtClean="0"/>
          </a:p>
          <a:p>
            <a:r>
              <a:rPr lang="en-US" dirty="0" smtClean="0"/>
              <a:t>What </a:t>
            </a:r>
            <a:r>
              <a:rPr lang="en-US" dirty="0"/>
              <a:t>happens when an independent central bank is common in monetary union member countries? </a:t>
            </a:r>
            <a:r>
              <a:rPr lang="en-US" dirty="0" smtClean="0"/>
              <a:t>Next…</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42</a:t>
            </a:fld>
            <a:endParaRPr lang="pt-BR"/>
          </a:p>
        </p:txBody>
      </p:sp>
      <p:sp>
        <p:nvSpPr>
          <p:cNvPr id="4" name="Titre 3"/>
          <p:cNvSpPr>
            <a:spLocks noGrp="1"/>
          </p:cNvSpPr>
          <p:nvPr>
            <p:ph type="title"/>
          </p:nvPr>
        </p:nvSpPr>
        <p:spPr/>
        <p:txBody>
          <a:bodyPr/>
          <a:lstStyle/>
          <a:p>
            <a:r>
              <a:rPr lang="fr-FR" dirty="0" smtClean="0"/>
              <a:t>Central Bank Independence</a:t>
            </a:r>
            <a:endParaRPr lang="en-US" dirty="0"/>
          </a:p>
        </p:txBody>
      </p:sp>
    </p:spTree>
    <p:extLst>
      <p:ext uri="{BB962C8B-B14F-4D97-AF65-F5344CB8AC3E}">
        <p14:creationId xmlns:p14="http://schemas.microsoft.com/office/powerpoint/2010/main" val="634862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smtClean="0"/>
                  <a:t>Government preferences are </a:t>
                </a:r>
                <a:r>
                  <a:rPr lang="en-US" dirty="0"/>
                  <a:t>represented by a loss function that considers the losses associated with inflation and unemployment. </a:t>
                </a:r>
                <a:endParaRPr lang="en-US" dirty="0" smtClean="0"/>
              </a:p>
              <a:p>
                <a:pPr lvl="1"/>
                <a:r>
                  <a:rPr lang="en-US" dirty="0" smtClean="0"/>
                  <a:t>Preferred </a:t>
                </a:r>
                <a:r>
                  <a:rPr lang="en-US" dirty="0"/>
                  <a:t>government inflation </a:t>
                </a:r>
                <a:r>
                  <a:rPr lang="en-US" dirty="0" smtClean="0"/>
                  <a:t>= 0 </a:t>
                </a:r>
              </a:p>
              <a:p>
                <a:pPr lvl="1"/>
                <a:endParaRPr lang="en-US" dirty="0" smtClean="0"/>
              </a:p>
              <a:p>
                <a:pPr lvl="1"/>
                <a:r>
                  <a:rPr lang="en-US" dirty="0" smtClean="0"/>
                  <a:t>Preferred unemployment = lower than the </a:t>
                </a:r>
                <a:r>
                  <a:rPr lang="en-US" i="1" dirty="0"/>
                  <a:t>natural rate of unemployment</a:t>
                </a:r>
                <a:r>
                  <a:rPr lang="en-US" dirty="0"/>
                  <a:t> </a:t>
                </a:r>
                <a:endParaRPr lang="en-US" dirty="0" smtClean="0"/>
              </a:p>
              <a:p>
                <a:pPr lvl="2"/>
                <a:r>
                  <a:rPr lang="en-US" dirty="0" smtClean="0"/>
                  <a:t>One explanation: due to imperfections </a:t>
                </a:r>
                <a:r>
                  <a:rPr lang="en-US" dirty="0"/>
                  <a:t>in the goods </a:t>
                </a:r>
                <a:r>
                  <a:rPr lang="en-US" dirty="0" smtClean="0"/>
                  <a:t>market (monopolies </a:t>
                </a:r>
                <a:r>
                  <a:rPr lang="en-US" dirty="0"/>
                  <a:t>or </a:t>
                </a:r>
                <a:r>
                  <a:rPr lang="en-US" dirty="0" smtClean="0"/>
                  <a:t>regulations), the </a:t>
                </a:r>
                <a:r>
                  <a:rPr lang="en-US" dirty="0"/>
                  <a:t>natural unemployment rate </a:t>
                </a:r>
                <a:r>
                  <a:rPr lang="en-US" dirty="0" smtClean="0"/>
                  <a:t>is greater </a:t>
                </a:r>
                <a:r>
                  <a:rPr lang="en-US" dirty="0"/>
                  <a:t>than </a:t>
                </a:r>
                <a:r>
                  <a:rPr lang="en-US" dirty="0" err="1" smtClean="0"/>
                  <a:t>opti</a:t>
                </a:r>
                <a:r>
                  <a:rPr lang="fr-FR" dirty="0" smtClean="0"/>
                  <a:t>mal</a:t>
                </a:r>
                <a:endParaRPr lang="en-US" dirty="0" smtClean="0"/>
              </a:p>
              <a:p>
                <a:pPr marL="45720" indent="0">
                  <a:buNone/>
                </a:pPr>
                <a:r>
                  <a:rPr lang="en-US" dirty="0" smtClean="0"/>
                  <a:t> </a:t>
                </a:r>
                <a:endParaRPr lang="en-US" dirty="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𝑖</m:t>
                          </m:r>
                        </m:sub>
                      </m:sSub>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𝑢</m:t>
                              </m:r>
                              <m:r>
                                <a:rPr lang="en-US" i="1">
                                  <a:latin typeface="Cambria Math" panose="02040503050406030204" pitchFamily="18" charset="0"/>
                                </a:rPr>
                                <m:t>−</m:t>
                              </m:r>
                              <m:sSub>
                                <m:sSubPr>
                                  <m:ctrlPr>
                                    <a:rPr lang="en-US" i="1">
                                      <a:latin typeface="Cambria Math" panose="02040503050406030204" pitchFamily="18" charset="0"/>
                                    </a:rPr>
                                  </m:ctrlPr>
                                </m:sSubPr>
                                <m:e>
                                  <m:bar>
                                    <m:barPr>
                                      <m:pos m:val="top"/>
                                      <m:ctrlPr>
                                        <a:rPr lang="en-US" i="1">
                                          <a:latin typeface="Cambria Math" panose="02040503050406030204" pitchFamily="18" charset="0"/>
                                        </a:rPr>
                                      </m:ctrlPr>
                                    </m:barPr>
                                    <m:e>
                                      <m:r>
                                        <a:rPr lang="en-US" i="1">
                                          <a:latin typeface="Cambria Math" panose="02040503050406030204" pitchFamily="18" charset="0"/>
                                        </a:rPr>
                                        <m:t>𝑢</m:t>
                                      </m:r>
                                    </m:e>
                                  </m:bar>
                                </m:e>
                                <m:sub>
                                  <m:r>
                                    <a:rPr lang="en-US" i="1">
                                      <a:latin typeface="Cambria Math" panose="02040503050406030204" pitchFamily="18" charset="0"/>
                                    </a:rPr>
                                    <m:t>𝑖</m:t>
                                  </m:r>
                                </m:sub>
                              </m:sSub>
                            </m:e>
                          </m:d>
                        </m:e>
                        <m:sup>
                          <m:r>
                            <a:rPr lang="en-US" i="1">
                              <a:latin typeface="Cambria Math" panose="02040503050406030204" pitchFamily="18" charset="0"/>
                            </a:rPr>
                            <m:t>2</m:t>
                          </m:r>
                        </m:sup>
                      </m:s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oMath>
                  </m:oMathPara>
                </a14:m>
                <a:endParaRPr lang="en-US" dirty="0"/>
              </a:p>
              <a:p>
                <a:endParaRPr lang="en-US" dirty="0" smtClean="0"/>
              </a:p>
              <a:p>
                <a:pPr lvl="1"/>
                <a14:m>
                  <m:oMath xmlns:m="http://schemas.openxmlformats.org/officeDocument/2006/math">
                    <m:sSub>
                      <m:sSubPr>
                        <m:ctrlPr>
                          <a:rPr lang="en-US" i="1">
                            <a:latin typeface="Cambria Math" panose="02040503050406030204" pitchFamily="18" charset="0"/>
                          </a:rPr>
                        </m:ctrlPr>
                      </m:sSubPr>
                      <m:e>
                        <m:bar>
                          <m:barPr>
                            <m:pos m:val="top"/>
                            <m:ctrlPr>
                              <a:rPr lang="en-US" i="1">
                                <a:latin typeface="Cambria Math" panose="02040503050406030204" pitchFamily="18" charset="0"/>
                              </a:rPr>
                            </m:ctrlPr>
                          </m:barPr>
                          <m:e>
                            <m:r>
                              <a:rPr lang="en-US" i="1">
                                <a:latin typeface="Cambria Math" panose="02040503050406030204" pitchFamily="18" charset="0"/>
                              </a:rPr>
                              <m:t>𝑢</m:t>
                            </m:r>
                          </m:e>
                        </m:bar>
                      </m:e>
                      <m:sub>
                        <m:r>
                          <a:rPr lang="en-US" i="1">
                            <a:latin typeface="Cambria Math" panose="02040503050406030204" pitchFamily="18" charset="0"/>
                          </a:rPr>
                          <m:t>𝑖</m:t>
                        </m:r>
                      </m:sub>
                    </m:sSub>
                  </m:oMath>
                </a14:m>
                <a:r>
                  <a:rPr lang="en-US" dirty="0" smtClean="0"/>
                  <a:t>: unemployment desired by </a:t>
                </a:r>
                <a:r>
                  <a:rPr lang="en-US" dirty="0"/>
                  <a:t>the government. </a:t>
                </a:r>
              </a:p>
              <a:p>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r="-725"/>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43</a:t>
            </a:fld>
            <a:endParaRPr lang="pt-BR"/>
          </a:p>
        </p:txBody>
      </p:sp>
      <p:sp>
        <p:nvSpPr>
          <p:cNvPr id="4" name="Titre 3"/>
          <p:cNvSpPr>
            <a:spLocks noGrp="1"/>
          </p:cNvSpPr>
          <p:nvPr>
            <p:ph type="title"/>
          </p:nvPr>
        </p:nvSpPr>
        <p:spPr/>
        <p:txBody>
          <a:bodyPr/>
          <a:lstStyle/>
          <a:p>
            <a:r>
              <a:rPr lang="fr-FR" dirty="0" err="1" smtClean="0"/>
              <a:t>Government</a:t>
            </a:r>
            <a:r>
              <a:rPr lang="fr-FR" dirty="0" smtClean="0"/>
              <a:t> </a:t>
            </a:r>
            <a:r>
              <a:rPr lang="fr-FR" dirty="0" err="1" smtClean="0"/>
              <a:t>Preferences</a:t>
            </a:r>
            <a:endParaRPr lang="en-US" dirty="0"/>
          </a:p>
        </p:txBody>
      </p:sp>
    </p:spTree>
    <p:extLst>
      <p:ext uri="{BB962C8B-B14F-4D97-AF65-F5344CB8AC3E}">
        <p14:creationId xmlns:p14="http://schemas.microsoft.com/office/powerpoint/2010/main" val="14331821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smtClean="0"/>
                  <a:t>Unemployment, in turn, is given by: </a:t>
                </a:r>
              </a:p>
              <a:p>
                <a:endParaRPr lang="en-US" dirty="0"/>
              </a:p>
              <a:p>
                <a:pPr marL="4572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𝑢</m:t>
                      </m:r>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𝑢</m:t>
                              </m:r>
                            </m:e>
                          </m:acc>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𝜋</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e>
                      </m:d>
                    </m:oMath>
                  </m:oMathPara>
                </a14:m>
                <a:endParaRPr lang="en-US" dirty="0"/>
              </a:p>
              <a:p>
                <a:endParaRPr lang="en-US" dirty="0"/>
              </a:p>
              <a:p>
                <a:pPr lvl="1"/>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𝑢</m:t>
                            </m:r>
                          </m:e>
                        </m:acc>
                      </m:e>
                      <m:sub>
                        <m:r>
                          <a:rPr lang="en-US" i="1">
                            <a:latin typeface="Cambria Math" panose="02040503050406030204" pitchFamily="18" charset="0"/>
                          </a:rPr>
                          <m:t>𝑖</m:t>
                        </m:r>
                      </m:sub>
                    </m:sSub>
                  </m:oMath>
                </a14:m>
                <a:r>
                  <a:rPr lang="en-US" dirty="0" smtClean="0"/>
                  <a:t>: the </a:t>
                </a:r>
                <a:r>
                  <a:rPr lang="en-US" dirty="0"/>
                  <a:t>natural rate of </a:t>
                </a:r>
                <a:r>
                  <a:rPr lang="en-US" dirty="0" smtClean="0"/>
                  <a:t>unemployment</a:t>
                </a:r>
              </a:p>
              <a:p>
                <a:pPr lvl="1"/>
                <a:r>
                  <a:rPr lang="en-US" dirty="0" smtClean="0"/>
                  <a:t>Assumption: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𝑢</m:t>
                            </m:r>
                          </m:e>
                        </m:acc>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bar>
                          <m:barPr>
                            <m:pos m:val="top"/>
                            <m:ctrlPr>
                              <a:rPr lang="en-US" i="1">
                                <a:latin typeface="Cambria Math" panose="02040503050406030204" pitchFamily="18" charset="0"/>
                              </a:rPr>
                            </m:ctrlPr>
                          </m:barPr>
                          <m:e>
                            <m:r>
                              <a:rPr lang="en-US" i="1">
                                <a:latin typeface="Cambria Math" panose="02040503050406030204" pitchFamily="18" charset="0"/>
                              </a:rPr>
                              <m:t>𝑢</m:t>
                            </m:r>
                          </m:e>
                        </m:ba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&gt;0</m:t>
                    </m:r>
                  </m:oMath>
                </a14:m>
                <a:endParaRPr lang="fr-FR" i="1" dirty="0" smtClean="0"/>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oMath>
                </a14:m>
                <a:r>
                  <a:rPr lang="en-US" dirty="0" smtClean="0"/>
                  <a:t>: random </a:t>
                </a:r>
                <a:r>
                  <a:rPr lang="en-US" dirty="0"/>
                  <a:t>shocks on unemployment</a:t>
                </a:r>
                <a:r>
                  <a:rPr lang="en-US" dirty="0" smtClean="0"/>
                  <a:t>, with </a:t>
                </a:r>
                <a14:m>
                  <m:oMath xmlns:m="http://schemas.openxmlformats.org/officeDocument/2006/math">
                    <m:r>
                      <a:rPr lang="en-US" i="1">
                        <a:latin typeface="Cambria Math" panose="02040503050406030204" pitchFamily="18" charset="0"/>
                      </a:rPr>
                      <m:t>𝐸</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e>
                    </m:d>
                    <m:r>
                      <a:rPr lang="en-US" i="1">
                        <a:latin typeface="Cambria Math" panose="02040503050406030204" pitchFamily="18" charset="0"/>
                      </a:rPr>
                      <m:t>=0</m:t>
                    </m:r>
                  </m:oMath>
                </a14:m>
                <a:r>
                  <a:rPr lang="en-US" dirty="0"/>
                  <a:t> </a:t>
                </a:r>
                <a:endParaRPr lang="en-US" dirty="0" smtClean="0"/>
              </a:p>
              <a:p>
                <a:pPr lvl="1"/>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oMath>
                </a14:m>
                <a:r>
                  <a:rPr lang="en-US" dirty="0" smtClean="0"/>
                  <a:t>: expected inflation, </a:t>
                </a:r>
                <a:r>
                  <a:rPr lang="en-US" dirty="0"/>
                  <a:t>and </a:t>
                </a:r>
                <a14:m>
                  <m:oMath xmlns:m="http://schemas.openxmlformats.org/officeDocument/2006/math">
                    <m:d>
                      <m:dPr>
                        <m:ctrlPr>
                          <a:rPr lang="en-US" i="1">
                            <a:latin typeface="Cambria Math" panose="02040503050406030204" pitchFamily="18" charset="0"/>
                          </a:rPr>
                        </m:ctrlPr>
                      </m:dPr>
                      <m:e>
                        <m:r>
                          <a:rPr lang="en-US" i="1">
                            <a:latin typeface="Cambria Math" panose="02040503050406030204" pitchFamily="18" charset="0"/>
                          </a:rPr>
                          <m:t>𝜋</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e>
                    </m:d>
                  </m:oMath>
                </a14:m>
                <a:r>
                  <a:rPr lang="en-US" dirty="0"/>
                  <a:t> is the surprise inflation.</a:t>
                </a:r>
              </a:p>
              <a:p>
                <a:endParaRPr lang="en-US" dirty="0" smtClean="0"/>
              </a:p>
              <a:p>
                <a:r>
                  <a:rPr lang="en-US" dirty="0" smtClean="0"/>
                  <a:t>Last term: surprise </a:t>
                </a:r>
                <a:r>
                  <a:rPr lang="en-US" dirty="0"/>
                  <a:t>inflation can reduce the </a:t>
                </a:r>
                <a:r>
                  <a:rPr lang="en-US" dirty="0" smtClean="0"/>
                  <a:t>unemployment. </a:t>
                </a:r>
              </a:p>
              <a:p>
                <a:pPr lvl="1"/>
                <a:r>
                  <a:rPr lang="en-US" dirty="0" smtClean="0"/>
                  <a:t>Why? Wages are predetermined (contracts). Higher prices = lower real wage =&gt; </a:t>
                </a:r>
                <a:r>
                  <a:rPr lang="en-US" dirty="0" err="1" smtClean="0"/>
                  <a:t>Llbor</a:t>
                </a:r>
                <a:r>
                  <a:rPr lang="en-US" dirty="0" smtClean="0"/>
                  <a:t> </a:t>
                </a:r>
                <a:r>
                  <a:rPr lang="en-US" dirty="0"/>
                  <a:t>becomes relatively </a:t>
                </a:r>
                <a:r>
                  <a:rPr lang="en-US" dirty="0" smtClean="0"/>
                  <a:t>cheaper =&gt; higher demand for labor =&gt; higher production </a:t>
                </a:r>
                <a:r>
                  <a:rPr lang="en-US" dirty="0"/>
                  <a:t>and </a:t>
                </a:r>
                <a:r>
                  <a:rPr lang="en-US" dirty="0" smtClean="0"/>
                  <a:t>lower unemployment.</a:t>
                </a:r>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r="-580" b="-1107"/>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44</a:t>
            </a:fld>
            <a:endParaRPr lang="pt-BR"/>
          </a:p>
        </p:txBody>
      </p:sp>
      <p:sp>
        <p:nvSpPr>
          <p:cNvPr id="4" name="Titre 3"/>
          <p:cNvSpPr>
            <a:spLocks noGrp="1"/>
          </p:cNvSpPr>
          <p:nvPr>
            <p:ph type="title"/>
          </p:nvPr>
        </p:nvSpPr>
        <p:spPr/>
        <p:txBody>
          <a:bodyPr/>
          <a:lstStyle/>
          <a:p>
            <a:r>
              <a:rPr lang="fr-FR" dirty="0" err="1" smtClean="0"/>
              <a:t>Unemployment</a:t>
            </a:r>
            <a:r>
              <a:rPr lang="fr-FR" dirty="0" smtClean="0"/>
              <a:t> rate</a:t>
            </a:r>
            <a:endParaRPr lang="en-US" dirty="0"/>
          </a:p>
        </p:txBody>
      </p:sp>
    </p:spTree>
    <p:extLst>
      <p:ext uri="{BB962C8B-B14F-4D97-AF65-F5344CB8AC3E}">
        <p14:creationId xmlns:p14="http://schemas.microsoft.com/office/powerpoint/2010/main" val="35741042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a:t>Substituting the </a:t>
                </a:r>
                <a:r>
                  <a:rPr lang="en-US" dirty="0" smtClean="0"/>
                  <a:t>unemployment equation into </a:t>
                </a:r>
                <a:r>
                  <a:rPr lang="en-US" dirty="0"/>
                  <a:t>the government loss </a:t>
                </a:r>
                <a:r>
                  <a:rPr lang="en-US" dirty="0" smtClean="0"/>
                  <a:t>function, </a:t>
                </a:r>
                <a:r>
                  <a:rPr lang="en-US" dirty="0"/>
                  <a:t>we get:</a:t>
                </a:r>
              </a:p>
              <a:p>
                <a:endParaRPr lang="en-US" dirty="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𝑖</m:t>
                          </m:r>
                        </m:sub>
                      </m:sSub>
                      <m:r>
                        <a:rPr lang="en-US" i="1">
                          <a:latin typeface="Cambria Math" panose="02040503050406030204" pitchFamily="18" charset="0"/>
                        </a:rPr>
                        <m:t>=</m:t>
                      </m:r>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𝜋</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e>
                              </m:d>
                            </m:e>
                          </m:d>
                        </m:e>
                        <m:sup>
                          <m:r>
                            <a:rPr lang="en-US" i="1">
                              <a:latin typeface="Cambria Math" panose="02040503050406030204" pitchFamily="18" charset="0"/>
                            </a:rPr>
                            <m:t>2</m:t>
                          </m:r>
                        </m:sup>
                      </m:s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oMath>
                  </m:oMathPara>
                </a14:m>
                <a:endParaRPr lang="en-US" dirty="0"/>
              </a:p>
              <a:p>
                <a:endParaRPr lang="en-US" dirty="0" smtClean="0"/>
              </a:p>
              <a:p>
                <a:r>
                  <a:rPr lang="en-US" dirty="0" smtClean="0"/>
                  <a:t>Inflation is chosen so </a:t>
                </a:r>
                <a:r>
                  <a:rPr lang="en-US" dirty="0"/>
                  <a:t>as to maximize its loss function </a:t>
                </a:r>
                <a:r>
                  <a:rPr lang="en-US" dirty="0" smtClean="0"/>
                  <a:t>above, </a:t>
                </a:r>
                <a:r>
                  <a:rPr lang="en-US" dirty="0"/>
                  <a:t>taking as a given the inflation expected by private agents,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oMath>
                </a14:m>
                <a:r>
                  <a:rPr lang="en-US" dirty="0"/>
                  <a:t>.</a:t>
                </a:r>
              </a:p>
              <a:p>
                <a:endParaRPr lang="fr-FR" dirty="0" smtClean="0"/>
              </a:p>
              <a:p>
                <a:r>
                  <a:rPr lang="fr-FR" dirty="0" smtClean="0"/>
                  <a:t>Optimal inflation:</a:t>
                </a:r>
                <a:endParaRPr lang="en-US" dirty="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𝑒</m:t>
                              </m:r>
                            </m:sup>
                          </m:sSup>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r>
                        <a:rPr lang="en-US" i="1">
                          <a:latin typeface="Cambria Math" panose="02040503050406030204" pitchFamily="18" charset="0"/>
                        </a:rPr>
                        <m:t>.</m:t>
                      </m:r>
                    </m:oMath>
                  </m:oMathPara>
                </a14:m>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r="-290"/>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45</a:t>
            </a:fld>
            <a:endParaRPr lang="pt-BR"/>
          </a:p>
        </p:txBody>
      </p:sp>
      <p:sp>
        <p:nvSpPr>
          <p:cNvPr id="4" name="Titre 3"/>
          <p:cNvSpPr>
            <a:spLocks noGrp="1"/>
          </p:cNvSpPr>
          <p:nvPr>
            <p:ph type="title"/>
          </p:nvPr>
        </p:nvSpPr>
        <p:spPr/>
        <p:txBody>
          <a:bodyPr/>
          <a:lstStyle/>
          <a:p>
            <a:r>
              <a:rPr lang="fr-FR" dirty="0" smtClean="0"/>
              <a:t>Optimal Inflation</a:t>
            </a:r>
            <a:endParaRPr lang="en-US" dirty="0"/>
          </a:p>
        </p:txBody>
      </p:sp>
    </p:spTree>
    <p:extLst>
      <p:ext uri="{BB962C8B-B14F-4D97-AF65-F5344CB8AC3E}">
        <p14:creationId xmlns:p14="http://schemas.microsoft.com/office/powerpoint/2010/main" val="9158524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a:t>What would be the inflation rate expected by the public? </a:t>
                </a:r>
                <a:endParaRPr lang="en-US" dirty="0" smtClean="0"/>
              </a:p>
              <a:p>
                <a:endParaRPr lang="en-US" dirty="0" smtClean="0"/>
              </a:p>
              <a:p>
                <a:r>
                  <a:rPr lang="en-US" dirty="0" smtClean="0"/>
                  <a:t>Under rational </a:t>
                </a:r>
                <a:r>
                  <a:rPr lang="en-US" dirty="0"/>
                  <a:t>expectations, </a:t>
                </a:r>
                <a:r>
                  <a:rPr lang="en-US" dirty="0" smtClean="0"/>
                  <a:t>we have that:</a:t>
                </a:r>
                <a:endParaRPr lang="en-US" dirty="0"/>
              </a:p>
              <a:p>
                <a:pPr marL="45720" indent="0">
                  <a:buNone/>
                </a:pPr>
                <a:r>
                  <a:rPr lang="en-US" dirty="0"/>
                  <a:t> </a:t>
                </a:r>
              </a:p>
              <a:p>
                <a:pPr marL="4572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𝜋</m:t>
                          </m:r>
                        </m:e>
                        <m:sub>
                          <m:r>
                            <a:rPr lang="en-US" i="1">
                              <a:latin typeface="Cambria Math" panose="02040503050406030204" pitchFamily="18" charset="0"/>
                            </a:rPr>
                            <m:t>𝑖</m:t>
                          </m:r>
                        </m:sub>
                        <m:sup>
                          <m:r>
                            <a:rPr lang="en-US" i="1">
                              <a:latin typeface="Cambria Math" panose="02040503050406030204" pitchFamily="18" charset="0"/>
                            </a:rPr>
                            <m:t>𝑒</m:t>
                          </m:r>
                        </m:sup>
                      </m:sSubSup>
                      <m:r>
                        <a:rPr lang="en-US" i="1">
                          <a:latin typeface="Cambria Math" panose="02040503050406030204" pitchFamily="18" charset="0"/>
                        </a:rPr>
                        <m:t>=</m:t>
                      </m:r>
                      <m:r>
                        <a:rPr lang="en-US" i="1">
                          <a:latin typeface="Cambria Math" panose="02040503050406030204" pitchFamily="18" charset="0"/>
                        </a:rPr>
                        <m:t>𝐸</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𝜋</m:t>
                                  </m:r>
                                </m:e>
                                <m:sub>
                                  <m:r>
                                    <a:rPr lang="en-US" i="1">
                                      <a:latin typeface="Cambria Math" panose="02040503050406030204" pitchFamily="18" charset="0"/>
                                    </a:rPr>
                                    <m:t>𝑝</m:t>
                                  </m:r>
                                </m:sub>
                                <m:sup>
                                  <m:r>
                                    <a:rPr lang="en-US" i="1">
                                      <a:latin typeface="Cambria Math" panose="02040503050406030204" pitchFamily="18" charset="0"/>
                                    </a:rPr>
                                    <m:t>𝑒</m:t>
                                  </m:r>
                                </m:sup>
                              </m:sSubSup>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𝜋</m:t>
                              </m:r>
                            </m:e>
                            <m:sub>
                              <m:r>
                                <a:rPr lang="en-US" i="1">
                                  <a:latin typeface="Cambria Math" panose="02040503050406030204" pitchFamily="18" charset="0"/>
                                </a:rPr>
                                <m:t>𝑖</m:t>
                              </m:r>
                            </m:sub>
                            <m:sup>
                              <m:r>
                                <a:rPr lang="en-US" i="1">
                                  <a:latin typeface="Cambria Math" panose="02040503050406030204" pitchFamily="18" charset="0"/>
                                </a:rPr>
                                <m:t>𝑒</m:t>
                              </m:r>
                            </m:sup>
                          </m:sSubSup>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r>
                        <a:rPr lang="en-US" i="1">
                          <a:latin typeface="Cambria Math" panose="02040503050406030204" pitchFamily="18" charset="0"/>
                        </a:rPr>
                        <m:t>,</m:t>
                      </m:r>
                    </m:oMath>
                  </m:oMathPara>
                </a14:m>
                <a:endParaRPr lang="en-US" dirty="0"/>
              </a:p>
              <a:p>
                <a:endParaRPr lang="en-US" dirty="0"/>
              </a:p>
              <a:p>
                <a:r>
                  <a:rPr lang="en-US" dirty="0" smtClean="0"/>
                  <a:t>Solving the equation above, we get:</a:t>
                </a:r>
                <a:endParaRPr lang="en-US" dirty="0"/>
              </a:p>
              <a:p>
                <a:endParaRPr lang="en-US" dirty="0"/>
              </a:p>
              <a:p>
                <a:pPr marL="4572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𝜋</m:t>
                          </m:r>
                        </m:e>
                        <m:sub>
                          <m:r>
                            <a:rPr lang="en-US" i="1">
                              <a:latin typeface="Cambria Math" panose="02040503050406030204" pitchFamily="18" charset="0"/>
                            </a:rPr>
                            <m:t>𝑖</m:t>
                          </m:r>
                        </m:sub>
                        <m:sup>
                          <m:r>
                            <a:rPr lang="en-US" i="1">
                              <a:latin typeface="Cambria Math" panose="02040503050406030204" pitchFamily="18" charset="0"/>
                            </a:rPr>
                            <m:t>𝑒</m:t>
                          </m:r>
                        </m:sup>
                      </m:sSubSup>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oMath>
                  </m:oMathPara>
                </a14:m>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46</a:t>
            </a:fld>
            <a:endParaRPr lang="pt-BR"/>
          </a:p>
        </p:txBody>
      </p:sp>
      <p:sp>
        <p:nvSpPr>
          <p:cNvPr id="4" name="Titre 3"/>
          <p:cNvSpPr>
            <a:spLocks noGrp="1"/>
          </p:cNvSpPr>
          <p:nvPr>
            <p:ph type="title"/>
          </p:nvPr>
        </p:nvSpPr>
        <p:spPr/>
        <p:txBody>
          <a:bodyPr/>
          <a:lstStyle/>
          <a:p>
            <a:r>
              <a:rPr lang="fr-FR" dirty="0" err="1" smtClean="0"/>
              <a:t>Expected</a:t>
            </a:r>
            <a:r>
              <a:rPr lang="fr-FR" dirty="0" smtClean="0"/>
              <a:t> Inflation</a:t>
            </a:r>
            <a:endParaRPr lang="en-US" dirty="0"/>
          </a:p>
        </p:txBody>
      </p:sp>
    </p:spTree>
    <p:extLst>
      <p:ext uri="{BB962C8B-B14F-4D97-AF65-F5344CB8AC3E}">
        <p14:creationId xmlns:p14="http://schemas.microsoft.com/office/powerpoint/2010/main" val="10376918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fontScale="92500" lnSpcReduction="20000"/>
              </a:bodyPr>
              <a:lstStyle/>
              <a:p>
                <a:r>
                  <a:rPr lang="en-US" dirty="0" smtClean="0"/>
                  <a:t>We can then find the </a:t>
                </a:r>
                <a:r>
                  <a:rPr lang="en-US" dirty="0"/>
                  <a:t>equilibrium inflation </a:t>
                </a:r>
                <a:r>
                  <a:rPr lang="en-US" dirty="0" smtClean="0"/>
                  <a:t>rate:</a:t>
                </a:r>
                <a:endParaRPr lang="en-US" dirty="0"/>
              </a:p>
              <a:p>
                <a:endParaRPr lang="en-US" dirty="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oMath>
                  </m:oMathPara>
                </a14:m>
                <a:endParaRPr lang="en-US" dirty="0"/>
              </a:p>
              <a:p>
                <a:r>
                  <a:rPr lang="en-US" dirty="0" smtClean="0"/>
                  <a:t>First term,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r>
                      <a:rPr lang="fr-FR" b="0" i="0" smtClean="0">
                        <a:latin typeface="Cambria Math" panose="02040503050406030204" pitchFamily="18" charset="0"/>
                      </a:rPr>
                      <m:t>:</m:t>
                    </m:r>
                  </m:oMath>
                </a14:m>
                <a:r>
                  <a:rPr lang="en-US" dirty="0"/>
                  <a:t> </a:t>
                </a:r>
                <a:r>
                  <a:rPr lang="en-US" dirty="0" smtClean="0"/>
                  <a:t>the </a:t>
                </a:r>
                <a:r>
                  <a:rPr lang="en-US" dirty="0"/>
                  <a:t>government attempt to cause surprise inflation to reduce the average </a:t>
                </a:r>
                <a:r>
                  <a:rPr lang="en-US" dirty="0" smtClean="0"/>
                  <a:t>unemployment. </a:t>
                </a:r>
              </a:p>
              <a:p>
                <a:pPr lvl="1"/>
                <a:r>
                  <a:rPr lang="en-US" dirty="0" smtClean="0"/>
                  <a:t>However</a:t>
                </a:r>
                <a:r>
                  <a:rPr lang="en-US" dirty="0"/>
                  <a:t>, </a:t>
                </a:r>
                <a:r>
                  <a:rPr lang="en-US" dirty="0" smtClean="0"/>
                  <a:t>it is </a:t>
                </a:r>
                <a:r>
                  <a:rPr lang="en-US" dirty="0"/>
                  <a:t>already expected by the public and causes no surprise at </a:t>
                </a:r>
                <a:r>
                  <a:rPr lang="en-US" dirty="0" smtClean="0"/>
                  <a:t>all =&gt; no </a:t>
                </a:r>
                <a:r>
                  <a:rPr lang="en-US" dirty="0"/>
                  <a:t>effect </a:t>
                </a:r>
                <a:r>
                  <a:rPr lang="en-US" dirty="0" smtClean="0"/>
                  <a:t>on unemployment: “</a:t>
                </a:r>
                <a:r>
                  <a:rPr lang="en-US" dirty="0"/>
                  <a:t>inefficient” part of inflation. </a:t>
                </a:r>
                <a:endParaRPr lang="en-US" dirty="0" smtClean="0"/>
              </a:p>
              <a:p>
                <a:pPr lvl="1"/>
                <a:r>
                  <a:rPr lang="en-US" dirty="0" smtClean="0"/>
                  <a:t>The </a:t>
                </a:r>
                <a:r>
                  <a:rPr lang="en-US" dirty="0"/>
                  <a:t>greater the weight given to </a:t>
                </a:r>
                <a:r>
                  <a:rPr lang="en-US" dirty="0" smtClean="0"/>
                  <a:t>inflation, </a:t>
                </a:r>
                <a14:m>
                  <m:oMath xmlns:m="http://schemas.openxmlformats.org/officeDocument/2006/math">
                    <m:r>
                      <a:rPr lang="en-US" i="1">
                        <a:latin typeface="Cambria Math" panose="02040503050406030204" pitchFamily="18" charset="0"/>
                      </a:rPr>
                      <m:t>𝜃</m:t>
                    </m:r>
                  </m:oMath>
                </a14:m>
                <a:r>
                  <a:rPr lang="en-US" dirty="0"/>
                  <a:t>, the smaller this term will </a:t>
                </a:r>
                <a:r>
                  <a:rPr lang="en-US" dirty="0" smtClean="0"/>
                  <a:t>be = the </a:t>
                </a:r>
                <a:r>
                  <a:rPr lang="en-US" dirty="0"/>
                  <a:t>less government likes inflation, the </a:t>
                </a:r>
                <a:r>
                  <a:rPr lang="en-US" dirty="0" smtClean="0"/>
                  <a:t>lower average inflation will be</a:t>
                </a:r>
              </a:p>
              <a:p>
                <a:pPr lvl="1"/>
                <a:r>
                  <a:rPr lang="en-US" dirty="0" err="1" smtClean="0"/>
                  <a:t>Rogoff</a:t>
                </a:r>
                <a:r>
                  <a:rPr lang="en-US" dirty="0" smtClean="0"/>
                  <a:t> </a:t>
                </a:r>
                <a:r>
                  <a:rPr lang="en-US" dirty="0"/>
                  <a:t>(</a:t>
                </a:r>
                <a:r>
                  <a:rPr lang="en-US" dirty="0" smtClean="0"/>
                  <a:t>1985)</a:t>
                </a:r>
                <a:r>
                  <a:rPr lang="fr-FR" dirty="0" smtClean="0"/>
                  <a:t>:</a:t>
                </a:r>
                <a:r>
                  <a:rPr lang="en-US" dirty="0" smtClean="0"/>
                  <a:t> independent central </a:t>
                </a:r>
                <a:r>
                  <a:rPr lang="en-US" dirty="0"/>
                  <a:t>bank be independent, </a:t>
                </a:r>
                <a:r>
                  <a:rPr lang="en-US" dirty="0" smtClean="0"/>
                  <a:t>with a president with a </a:t>
                </a:r>
                <a:r>
                  <a:rPr lang="en-US" dirty="0"/>
                  <a:t>high </a:t>
                </a:r>
                <a14:m>
                  <m:oMath xmlns:m="http://schemas.openxmlformats.org/officeDocument/2006/math">
                    <m:r>
                      <a:rPr lang="en-US" i="1">
                        <a:latin typeface="Cambria Math" panose="02040503050406030204" pitchFamily="18" charset="0"/>
                      </a:rPr>
                      <m:t>𝜃</m:t>
                    </m:r>
                  </m:oMath>
                </a14:m>
                <a:r>
                  <a:rPr lang="en-US" dirty="0"/>
                  <a:t>. Inflation in the economy would then be </a:t>
                </a:r>
                <a:r>
                  <a:rPr lang="en-US" dirty="0" smtClean="0"/>
                  <a:t>: </a:t>
                </a:r>
                <a:endParaRPr lang="en-US" dirty="0"/>
              </a:p>
              <a:p>
                <a:pPr marL="45720" indent="0">
                  <a:buNone/>
                </a:pPr>
                <a:endParaRPr lang="fr-FR" i="1" dirty="0" smtClean="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𝑏𝑐</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en-US" i="1">
                          <a:latin typeface="Cambria Math" panose="02040503050406030204" pitchFamily="18" charset="0"/>
                        </a:rPr>
                        <m:t>.</m:t>
                      </m:r>
                    </m:oMath>
                  </m:oMathPara>
                </a14:m>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2075" r="-1232"/>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47</a:t>
            </a:fld>
            <a:endParaRPr lang="pt-BR"/>
          </a:p>
        </p:txBody>
      </p:sp>
      <p:sp>
        <p:nvSpPr>
          <p:cNvPr id="4" name="Titre 3"/>
          <p:cNvSpPr>
            <a:spLocks noGrp="1"/>
          </p:cNvSpPr>
          <p:nvPr>
            <p:ph type="title"/>
          </p:nvPr>
        </p:nvSpPr>
        <p:spPr/>
        <p:txBody>
          <a:bodyPr/>
          <a:lstStyle/>
          <a:p>
            <a:r>
              <a:rPr lang="fr-FR" dirty="0" err="1" smtClean="0"/>
              <a:t>Equilibrium</a:t>
            </a:r>
            <a:r>
              <a:rPr lang="fr-FR" dirty="0" smtClean="0"/>
              <a:t> Inflation</a:t>
            </a:r>
            <a:endParaRPr lang="en-US" dirty="0"/>
          </a:p>
        </p:txBody>
      </p:sp>
    </p:spTree>
    <p:extLst>
      <p:ext uri="{BB962C8B-B14F-4D97-AF65-F5344CB8AC3E}">
        <p14:creationId xmlns:p14="http://schemas.microsoft.com/office/powerpoint/2010/main" val="36822908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smtClean="0"/>
                  <a:t>Second term,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fr-FR" b="0" i="0" smtClean="0">
                        <a:latin typeface="Cambria Math" panose="02040503050406030204" pitchFamily="18" charset="0"/>
                      </a:rPr>
                      <m:t>:</m:t>
                    </m:r>
                  </m:oMath>
                </a14:m>
                <a:r>
                  <a:rPr lang="en-US" dirty="0" smtClean="0"/>
                  <a:t> </a:t>
                </a:r>
                <a:r>
                  <a:rPr lang="en-US" dirty="0"/>
                  <a:t>the inflation generated in response to unemployment shocks </a:t>
                </a:r>
                <a:endParaRPr lang="en-US" dirty="0" smtClean="0"/>
              </a:p>
              <a:p>
                <a:pPr lvl="1"/>
                <a:r>
                  <a:rPr lang="en-US" dirty="0" smtClean="0"/>
                  <a:t>Since these shocks </a:t>
                </a:r>
                <a:r>
                  <a:rPr lang="en-US" dirty="0"/>
                  <a:t>are unexpected, this parcel of inflation is also unexpected, reason for which it can achieve its </a:t>
                </a:r>
                <a:r>
                  <a:rPr lang="en-US" dirty="0" smtClean="0"/>
                  <a:t>objective. </a:t>
                </a:r>
              </a:p>
              <a:p>
                <a:pPr lvl="1"/>
                <a:endParaRPr lang="en-US" dirty="0" smtClean="0"/>
              </a:p>
              <a:p>
                <a:pPr lvl="1"/>
                <a:r>
                  <a:rPr lang="en-US" dirty="0" smtClean="0"/>
                  <a:t>Cost </a:t>
                </a:r>
                <a:r>
                  <a:rPr lang="en-US" dirty="0"/>
                  <a:t>form having a central bank president who does not like </a:t>
                </a:r>
                <a:r>
                  <a:rPr lang="en-US" dirty="0" smtClean="0"/>
                  <a:t>inflation: (s</a:t>
                </a:r>
                <a:r>
                  <a:rPr lang="fr-FR" dirty="0" smtClean="0"/>
                  <a:t>)</a:t>
                </a:r>
                <a:r>
                  <a:rPr lang="en-US" dirty="0" smtClean="0"/>
                  <a:t>he </a:t>
                </a:r>
                <a:r>
                  <a:rPr lang="en-US" dirty="0"/>
                  <a:t>uses monetary policy less to counter shocks. </a:t>
                </a:r>
                <a:endParaRPr lang="en-US" dirty="0" smtClean="0"/>
              </a:p>
              <a:p>
                <a:pPr lvl="1"/>
                <a:endParaRPr lang="en-US" dirty="0" smtClean="0"/>
              </a:p>
              <a:p>
                <a:pPr lvl="1"/>
                <a:r>
                  <a:rPr lang="en-US" dirty="0" smtClean="0"/>
                  <a:t>On </a:t>
                </a:r>
                <a:r>
                  <a:rPr lang="en-US" dirty="0"/>
                  <a:t>average, the inflation chosen by the central bank is lower </a:t>
                </a:r>
                <a14:m>
                  <m:oMath xmlns:m="http://schemas.openxmlformats.org/officeDocument/2006/math">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en-US" i="1">
                            <a:latin typeface="Cambria Math" panose="02040503050406030204" pitchFamily="18" charset="0"/>
                          </a:rPr>
                          <m:t>&lt;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e>
                    </m:d>
                  </m:oMath>
                </a14:m>
                <a:r>
                  <a:rPr lang="en-US" dirty="0"/>
                  <a:t>, but the smoothing of shocks is also lower </a:t>
                </a:r>
                <a14:m>
                  <m:oMath xmlns:m="http://schemas.openxmlformats.org/officeDocument/2006/math">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en-US" i="1">
                            <a:latin typeface="Cambria Math" panose="02040503050406030204" pitchFamily="18" charset="0"/>
                          </a:rPr>
                          <m:t>&lt;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en>
                        </m:f>
                      </m:e>
                    </m:d>
                  </m:oMath>
                </a14:m>
                <a:r>
                  <a:rPr lang="en-US" dirty="0" smtClean="0"/>
                  <a:t>.</a:t>
                </a:r>
              </a:p>
              <a:p>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r="-1304"/>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48</a:t>
            </a:fld>
            <a:endParaRPr lang="pt-BR"/>
          </a:p>
        </p:txBody>
      </p:sp>
      <p:sp>
        <p:nvSpPr>
          <p:cNvPr id="4" name="Titre 3"/>
          <p:cNvSpPr>
            <a:spLocks noGrp="1"/>
          </p:cNvSpPr>
          <p:nvPr>
            <p:ph type="title"/>
          </p:nvPr>
        </p:nvSpPr>
        <p:spPr/>
        <p:txBody>
          <a:bodyPr/>
          <a:lstStyle/>
          <a:p>
            <a:r>
              <a:rPr lang="fr-FR" dirty="0" smtClean="0"/>
              <a:t>Independent Central Bank</a:t>
            </a:r>
            <a:endParaRPr lang="en-US" dirty="0"/>
          </a:p>
        </p:txBody>
      </p:sp>
    </p:spTree>
    <p:extLst>
      <p:ext uri="{BB962C8B-B14F-4D97-AF65-F5344CB8AC3E}">
        <p14:creationId xmlns:p14="http://schemas.microsoft.com/office/powerpoint/2010/main" val="36721302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a:t>So, what happens when there is a monetary </a:t>
                </a:r>
                <a:r>
                  <a:rPr lang="en-US" dirty="0" smtClean="0"/>
                  <a:t>union (MU)? </a:t>
                </a:r>
              </a:p>
              <a:p>
                <a:endParaRPr lang="en-US" dirty="0" smtClean="0"/>
              </a:p>
              <a:p>
                <a:r>
                  <a:rPr lang="en-US" dirty="0" smtClean="0"/>
                  <a:t>Unemployment </a:t>
                </a:r>
                <a:r>
                  <a:rPr lang="en-US" dirty="0"/>
                  <a:t>shocks, </a:t>
                </a:r>
                <a14:m>
                  <m:oMath xmlns:m="http://schemas.openxmlformats.org/officeDocument/2006/math">
                    <m:r>
                      <a:rPr lang="en-US" i="1">
                        <a:latin typeface="Cambria Math" panose="02040503050406030204" pitchFamily="18" charset="0"/>
                      </a:rPr>
                      <m:t>𝜀</m:t>
                    </m:r>
                  </m:oMath>
                </a14:m>
                <a:r>
                  <a:rPr lang="en-US" dirty="0"/>
                  <a:t>, and excessive unemployment, </a:t>
                </a:r>
                <a14:m>
                  <m:oMath xmlns:m="http://schemas.openxmlformats.org/officeDocument/2006/math">
                    <m:r>
                      <a:rPr lang="en-US" i="1">
                        <a:latin typeface="Cambria Math" panose="02040503050406030204" pitchFamily="18" charset="0"/>
                      </a:rPr>
                      <m:t>𝑘</m:t>
                    </m:r>
                  </m:oMath>
                </a14:m>
                <a:r>
                  <a:rPr lang="en-US" dirty="0"/>
                  <a:t>, are taken as an average of the union members</a:t>
                </a:r>
                <a:r>
                  <a:rPr lang="en-US" dirty="0" smtClean="0"/>
                  <a:t>.</a:t>
                </a:r>
              </a:p>
              <a:p>
                <a:endParaRPr lang="en-US" dirty="0" smtClean="0"/>
              </a:p>
              <a:p>
                <a:r>
                  <a:rPr lang="en-US" dirty="0" smtClean="0"/>
                  <a:t>The </a:t>
                </a:r>
                <a:r>
                  <a:rPr lang="en-US" dirty="0"/>
                  <a:t>preference in relation to inflation, </a:t>
                </a:r>
                <a14:m>
                  <m:oMath xmlns:m="http://schemas.openxmlformats.org/officeDocument/2006/math">
                    <m:r>
                      <m:rPr>
                        <m:sty m:val="p"/>
                      </m:rPr>
                      <a:rPr lang="en-US">
                        <a:latin typeface="Cambria Math" panose="02040503050406030204" pitchFamily="18" charset="0"/>
                      </a:rPr>
                      <m:t>Θ</m:t>
                    </m:r>
                  </m:oMath>
                </a14:m>
                <a:r>
                  <a:rPr lang="en-US" dirty="0"/>
                  <a:t>, is that of the central bank </a:t>
                </a:r>
                <a:r>
                  <a:rPr lang="en-US" dirty="0" smtClean="0"/>
                  <a:t>president.</a:t>
                </a:r>
              </a:p>
              <a:p>
                <a:endParaRPr lang="en-US" dirty="0" smtClean="0"/>
              </a:p>
              <a:p>
                <a:r>
                  <a:rPr lang="en-US" dirty="0" smtClean="0"/>
                  <a:t>Inflation is:</a:t>
                </a:r>
                <a:endParaRPr lang="en-US" dirty="0"/>
              </a:p>
              <a:p>
                <a:pPr marL="4572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𝑢𝑚</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𝑘</m:t>
                          </m:r>
                        </m:num>
                        <m:den>
                          <m:r>
                            <m:rPr>
                              <m:sty m:val="p"/>
                            </m:rPr>
                            <a:rPr lang="en-US">
                              <a:latin typeface="Cambria Math" panose="02040503050406030204" pitchFamily="18" charset="0"/>
                            </a:rPr>
                            <m:t>Θ</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𝜀</m:t>
                          </m:r>
                        </m:num>
                        <m:den>
                          <m:r>
                            <a:rPr lang="en-US" i="1">
                              <a:latin typeface="Cambria Math" panose="02040503050406030204" pitchFamily="18" charset="0"/>
                            </a:rPr>
                            <m:t>1+</m:t>
                          </m:r>
                          <m:r>
                            <m:rPr>
                              <m:sty m:val="p"/>
                            </m:rPr>
                            <a:rPr lang="en-US">
                              <a:latin typeface="Cambria Math" panose="02040503050406030204" pitchFamily="18" charset="0"/>
                            </a:rPr>
                            <m:t>Θ</m:t>
                          </m:r>
                        </m:den>
                      </m:f>
                    </m:oMath>
                  </m:oMathPara>
                </a14:m>
                <a:endParaRPr lang="en-US" dirty="0"/>
              </a:p>
              <a:p>
                <a:endParaRPr lang="en-US" dirty="0" smtClean="0"/>
              </a:p>
              <a:p>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r="-1377"/>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49</a:t>
            </a:fld>
            <a:endParaRPr lang="pt-BR"/>
          </a:p>
        </p:txBody>
      </p:sp>
      <p:sp>
        <p:nvSpPr>
          <p:cNvPr id="4" name="Titre 3"/>
          <p:cNvSpPr>
            <a:spLocks noGrp="1"/>
          </p:cNvSpPr>
          <p:nvPr>
            <p:ph type="title"/>
          </p:nvPr>
        </p:nvSpPr>
        <p:spPr/>
        <p:txBody>
          <a:bodyPr/>
          <a:lstStyle/>
          <a:p>
            <a:r>
              <a:rPr lang="fr-FR" dirty="0" smtClean="0"/>
              <a:t>Central </a:t>
            </a:r>
            <a:r>
              <a:rPr lang="fr-FR" dirty="0" err="1" smtClean="0"/>
              <a:t>bank</a:t>
            </a:r>
            <a:r>
              <a:rPr lang="fr-FR" dirty="0" smtClean="0"/>
              <a:t> and </a:t>
            </a:r>
            <a:r>
              <a:rPr lang="fr-FR" dirty="0" err="1" smtClean="0"/>
              <a:t>Monetary</a:t>
            </a:r>
            <a:r>
              <a:rPr lang="fr-FR" dirty="0" smtClean="0"/>
              <a:t> Union</a:t>
            </a:r>
            <a:endParaRPr lang="en-US" dirty="0"/>
          </a:p>
        </p:txBody>
      </p:sp>
    </p:spTree>
    <p:extLst>
      <p:ext uri="{BB962C8B-B14F-4D97-AF65-F5344CB8AC3E}">
        <p14:creationId xmlns:p14="http://schemas.microsoft.com/office/powerpoint/2010/main" val="1960684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endParaRPr lang="en-US" dirty="0" smtClean="0"/>
          </a:p>
          <a:p>
            <a:r>
              <a:rPr lang="en-US" dirty="0" smtClean="0"/>
              <a:t>Plan</a:t>
            </a:r>
          </a:p>
          <a:p>
            <a:pPr marL="708660" lvl="1" indent="-342900">
              <a:buFont typeface="+mj-lt"/>
              <a:buAutoNum type="arabicPeriod"/>
            </a:pPr>
            <a:endParaRPr lang="en-US" dirty="0" smtClean="0">
              <a:solidFill>
                <a:schemeClr val="accent2"/>
              </a:solidFill>
            </a:endParaRPr>
          </a:p>
          <a:p>
            <a:pPr marL="708660" lvl="1" indent="-342900">
              <a:buFont typeface="+mj-lt"/>
              <a:buAutoNum type="arabicPeriod"/>
            </a:pPr>
            <a:r>
              <a:rPr lang="en-US" dirty="0" smtClean="0">
                <a:solidFill>
                  <a:schemeClr val="accent2"/>
                </a:solidFill>
              </a:rPr>
              <a:t>Classification of exchange rate regimes</a:t>
            </a:r>
          </a:p>
          <a:p>
            <a:pPr marL="708660" lvl="1" indent="-342900">
              <a:buFont typeface="+mj-lt"/>
              <a:buAutoNum type="arabicPeriod"/>
            </a:pPr>
            <a:endParaRPr lang="en-US" dirty="0" smtClean="0"/>
          </a:p>
          <a:p>
            <a:pPr marL="708660" lvl="1" indent="-342900">
              <a:buFont typeface="+mj-lt"/>
              <a:buAutoNum type="arabicPeriod"/>
            </a:pPr>
            <a:r>
              <a:rPr lang="en-US" dirty="0" smtClean="0"/>
              <a:t>The economic implications for the different regimes</a:t>
            </a:r>
          </a:p>
          <a:p>
            <a:pPr marL="982980" lvl="2" indent="-342900"/>
            <a:r>
              <a:rPr lang="en-US" dirty="0" smtClean="0"/>
              <a:t>Which elements should be taken into consideration when choosing an exchange rate regime?</a:t>
            </a:r>
            <a:endParaRPr lang="fr-FR" dirty="0" smtClean="0"/>
          </a:p>
          <a:p>
            <a:endParaRPr lang="pt-BR" dirty="0"/>
          </a:p>
        </p:txBody>
      </p:sp>
      <p:sp>
        <p:nvSpPr>
          <p:cNvPr id="2" name="Título 1"/>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pPr/>
              <a:t>5</a:t>
            </a:fld>
            <a:endParaRPr lang="pt-BR"/>
          </a:p>
        </p:txBody>
      </p:sp>
    </p:spTree>
    <p:extLst>
      <p:ext uri="{BB962C8B-B14F-4D97-AF65-F5344CB8AC3E}">
        <p14:creationId xmlns:p14="http://schemas.microsoft.com/office/powerpoint/2010/main" val="2030771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lnSpcReduction="10000"/>
              </a:bodyPr>
              <a:lstStyle/>
              <a:p>
                <a:r>
                  <a:rPr lang="en-US" dirty="0" smtClean="0"/>
                  <a:t>Comparing the </a:t>
                </a:r>
                <a:r>
                  <a:rPr lang="en-US" dirty="0"/>
                  <a:t>expected </a:t>
                </a:r>
                <a:r>
                  <a:rPr lang="en-US" dirty="0" smtClean="0"/>
                  <a:t>for a </a:t>
                </a:r>
                <a:r>
                  <a:rPr lang="en-US" dirty="0"/>
                  <a:t>member of a </a:t>
                </a:r>
                <a:r>
                  <a:rPr lang="en-US" dirty="0" smtClean="0"/>
                  <a:t>MU, </a:t>
                </a:r>
                <a:r>
                  <a:rPr lang="en-US" dirty="0"/>
                  <a:t>to its loss if it had its own currency. </a:t>
                </a:r>
                <a:endParaRPr lang="en-US" dirty="0" smtClean="0"/>
              </a:p>
              <a:p>
                <a:endParaRPr lang="en-US" dirty="0" smtClean="0"/>
              </a:p>
              <a:p>
                <a:r>
                  <a:rPr lang="en-US" dirty="0" smtClean="0"/>
                  <a:t>When </a:t>
                </a:r>
                <a:r>
                  <a:rPr lang="en-US" dirty="0"/>
                  <a:t>it is a member of a </a:t>
                </a:r>
                <a:r>
                  <a:rPr lang="en-US" dirty="0" smtClean="0"/>
                  <a:t>MU:</a:t>
                </a:r>
                <a:endParaRPr lang="en-US" dirty="0"/>
              </a:p>
              <a:p>
                <a:pPr marL="45720" indent="0">
                  <a:buNone/>
                </a:pPr>
                <a:r>
                  <a:rPr lang="en-US" dirty="0"/>
                  <a:t> </a:t>
                </a:r>
              </a:p>
              <a:p>
                <a:pPr marL="4572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𝐸</m:t>
                      </m:r>
                      <m:d>
                        <m:dPr>
                          <m:begChr m:val="["/>
                          <m:endChr m:val="]"/>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𝑚𝑒𝑚</m:t>
                              </m:r>
                            </m:sup>
                          </m:sSubSup>
                        </m:e>
                      </m:d>
                      <m:r>
                        <a:rPr lang="en-US" i="1">
                          <a:latin typeface="Cambria Math" panose="02040503050406030204" pitchFamily="18" charset="0"/>
                        </a:rPr>
                        <m:t>=</m:t>
                      </m:r>
                      <m:r>
                        <a:rPr lang="en-US" i="1">
                          <a:latin typeface="Cambria Math" panose="02040503050406030204" pitchFamily="18" charset="0"/>
                        </a:rPr>
                        <m:t>𝐸</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𝜂</m:t>
                                      </m:r>
                                    </m:num>
                                    <m:den>
                                      <m:r>
                                        <a:rPr lang="en-US" i="1">
                                          <a:latin typeface="Cambria Math" panose="02040503050406030204" pitchFamily="18" charset="0"/>
                                        </a:rPr>
                                        <m:t>1+</m:t>
                                      </m:r>
                                      <m:r>
                                        <m:rPr>
                                          <m:sty m:val="p"/>
                                        </m:rPr>
                                        <a:rPr lang="en-US">
                                          <a:latin typeface="Cambria Math" panose="02040503050406030204" pitchFamily="18" charset="0"/>
                                        </a:rPr>
                                        <m:t>Θ</m:t>
                                      </m:r>
                                    </m:den>
                                  </m:f>
                                </m:e>
                              </m:d>
                            </m:e>
                            <m:sup>
                              <m:r>
                                <a:rPr lang="en-US" i="1">
                                  <a:latin typeface="Cambria Math" panose="02040503050406030204" pitchFamily="18" charset="0"/>
                                </a:rPr>
                                <m:t>2</m:t>
                              </m:r>
                            </m:sup>
                          </m:s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𝑘</m:t>
                                      </m:r>
                                    </m:num>
                                    <m:den>
                                      <m:r>
                                        <m:rPr>
                                          <m:sty m:val="p"/>
                                        </m:rPr>
                                        <a:rPr lang="en-US">
                                          <a:latin typeface="Cambria Math" panose="02040503050406030204" pitchFamily="18" charset="0"/>
                                        </a:rPr>
                                        <m:t>Θ</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𝜂</m:t>
                                      </m:r>
                                    </m:num>
                                    <m:den>
                                      <m:r>
                                        <a:rPr lang="en-US" i="1">
                                          <a:latin typeface="Cambria Math" panose="02040503050406030204" pitchFamily="18" charset="0"/>
                                        </a:rPr>
                                        <m:t>1+</m:t>
                                      </m:r>
                                      <m:r>
                                        <m:rPr>
                                          <m:sty m:val="p"/>
                                        </m:rPr>
                                        <a:rPr lang="en-US">
                                          <a:latin typeface="Cambria Math" panose="02040503050406030204" pitchFamily="18" charset="0"/>
                                        </a:rPr>
                                        <m:t>Θ</m:t>
                                      </m:r>
                                    </m:den>
                                  </m:f>
                                </m:e>
                              </m:d>
                            </m:e>
                            <m:sup>
                              <m:r>
                                <a:rPr lang="en-US" i="1">
                                  <a:latin typeface="Cambria Math" panose="02040503050406030204" pitchFamily="18" charset="0"/>
                                </a:rPr>
                                <m:t>2</m:t>
                              </m:r>
                            </m:sup>
                          </m:sSup>
                        </m:e>
                      </m:d>
                    </m:oMath>
                  </m:oMathPara>
                </a14:m>
                <a:endParaRPr lang="en-US" dirty="0" smtClean="0"/>
              </a:p>
              <a:p>
                <a:endParaRPr lang="en-US" dirty="0" smtClean="0"/>
              </a:p>
              <a:p>
                <a:r>
                  <a:rPr lang="en-US" dirty="0" smtClean="0"/>
                  <a:t>If </a:t>
                </a:r>
                <a:r>
                  <a:rPr lang="en-US" dirty="0"/>
                  <a:t>the country were </a:t>
                </a:r>
                <a:r>
                  <a:rPr lang="en-US" dirty="0" smtClean="0"/>
                  <a:t>autonomous, the </a:t>
                </a:r>
                <a:r>
                  <a:rPr lang="en-US" dirty="0"/>
                  <a:t>loss function </a:t>
                </a:r>
                <a:r>
                  <a:rPr lang="en-US" dirty="0" smtClean="0"/>
                  <a:t>would </a:t>
                </a:r>
                <a:r>
                  <a:rPr lang="en-US" dirty="0"/>
                  <a:t>be:</a:t>
                </a:r>
              </a:p>
              <a:p>
                <a:endParaRPr lang="en-US" dirty="0"/>
              </a:p>
              <a:p>
                <a:pPr marL="4572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𝐸</m:t>
                      </m:r>
                      <m:d>
                        <m:dPr>
                          <m:begChr m:val="["/>
                          <m:endChr m:val="]"/>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𝑎𝑢𝑡</m:t>
                              </m:r>
                            </m:sup>
                          </m:sSubSup>
                        </m:e>
                      </m:d>
                      <m:r>
                        <a:rPr lang="en-US" i="1">
                          <a:latin typeface="Cambria Math" panose="02040503050406030204" pitchFamily="18" charset="0"/>
                        </a:rPr>
                        <m:t>=</m:t>
                      </m:r>
                      <m:r>
                        <a:rPr lang="en-US" i="1">
                          <a:latin typeface="Cambria Math" panose="02040503050406030204" pitchFamily="18" charset="0"/>
                        </a:rPr>
                        <m:t>𝐸</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e>
                              </m:d>
                            </m:e>
                            <m:sup>
                              <m:r>
                                <a:rPr lang="en-US" i="1">
                                  <a:latin typeface="Cambria Math" panose="02040503050406030204" pitchFamily="18" charset="0"/>
                                </a:rPr>
                                <m:t>2</m:t>
                              </m:r>
                            </m:sup>
                          </m:sSup>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Θ</m:t>
                              </m:r>
                            </m:e>
                            <m:sub>
                              <m:r>
                                <a:rPr lang="en-US" i="1">
                                  <a:latin typeface="Cambria Math" panose="02040503050406030204" pitchFamily="18" charset="0"/>
                                </a:rPr>
                                <m:t>𝑖</m:t>
                              </m:r>
                            </m:sub>
                          </m:sSub>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e>
                              </m:d>
                            </m:e>
                            <m:sup>
                              <m:r>
                                <a:rPr lang="en-US" i="1">
                                  <a:latin typeface="Cambria Math" panose="02040503050406030204" pitchFamily="18" charset="0"/>
                                </a:rPr>
                                <m:t>2</m:t>
                              </m:r>
                            </m:sup>
                          </m:sSup>
                        </m:e>
                      </m:d>
                    </m:oMath>
                  </m:oMathPara>
                </a14:m>
                <a:endParaRPr lang="en-US" dirty="0"/>
              </a:p>
              <a:p>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1383" r="-580"/>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50</a:t>
            </a:fld>
            <a:endParaRPr lang="pt-BR"/>
          </a:p>
        </p:txBody>
      </p:sp>
      <p:sp>
        <p:nvSpPr>
          <p:cNvPr id="4" name="Titre 3"/>
          <p:cNvSpPr>
            <a:spLocks noGrp="1"/>
          </p:cNvSpPr>
          <p:nvPr>
            <p:ph type="title"/>
          </p:nvPr>
        </p:nvSpPr>
        <p:spPr/>
        <p:txBody>
          <a:bodyPr/>
          <a:lstStyle/>
          <a:p>
            <a:r>
              <a:rPr lang="fr-FR" dirty="0" err="1" smtClean="0"/>
              <a:t>Monetary</a:t>
            </a:r>
            <a:r>
              <a:rPr lang="fr-FR" dirty="0" smtClean="0"/>
              <a:t> Union of not?</a:t>
            </a:r>
            <a:endParaRPr lang="en-US" dirty="0"/>
          </a:p>
        </p:txBody>
      </p:sp>
    </p:spTree>
    <p:extLst>
      <p:ext uri="{BB962C8B-B14F-4D97-AF65-F5344CB8AC3E}">
        <p14:creationId xmlns:p14="http://schemas.microsoft.com/office/powerpoint/2010/main" val="2439010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fontScale="92500" lnSpcReduction="10000"/>
              </a:bodyPr>
              <a:lstStyle/>
              <a:p>
                <a:r>
                  <a:rPr lang="en-US" dirty="0" smtClean="0"/>
                  <a:t>The </a:t>
                </a:r>
                <a:r>
                  <a:rPr lang="en-US" dirty="0"/>
                  <a:t>difference between </a:t>
                </a:r>
                <a:r>
                  <a:rPr lang="en-US" dirty="0" smtClean="0"/>
                  <a:t>the two:</a:t>
                </a:r>
                <a:endParaRPr lang="en-US" dirty="0"/>
              </a:p>
              <a:p>
                <a:endParaRPr lang="en-US" dirty="0"/>
              </a:p>
              <a:p>
                <a:pPr marL="4572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𝐸</m:t>
                      </m:r>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𝑚𝑒𝑚</m:t>
                          </m:r>
                        </m:sup>
                      </m:sSubSup>
                      <m:r>
                        <a:rPr lang="en-US" i="1">
                          <a:latin typeface="Cambria Math" panose="02040503050406030204" pitchFamily="18" charset="0"/>
                        </a:rPr>
                        <m:t>−</m:t>
                      </m:r>
                      <m:r>
                        <a:rPr lang="en-US" i="1">
                          <a:latin typeface="Cambria Math" panose="02040503050406030204" pitchFamily="18" charset="0"/>
                        </a:rPr>
                        <m:t>𝐸</m:t>
                      </m:r>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𝑎𝑢𝑡</m:t>
                          </m:r>
                        </m:sup>
                      </m:sSub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𝑘</m:t>
                                      </m:r>
                                    </m:num>
                                    <m:den>
                                      <m:r>
                                        <m:rPr>
                                          <m:sty m:val="p"/>
                                        </m:rPr>
                                        <a:rPr lang="en-US">
                                          <a:latin typeface="Cambria Math" panose="02040503050406030204" pitchFamily="18" charset="0"/>
                                        </a:rPr>
                                        <m:t>Θ</m:t>
                                      </m:r>
                                    </m:den>
                                  </m:f>
                                </m:e>
                              </m:d>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e>
                              </m:d>
                            </m:e>
                            <m:sup>
                              <m:r>
                                <a:rPr lang="en-US" i="1">
                                  <a:latin typeface="Cambria Math" panose="02040503050406030204" pitchFamily="18" charset="0"/>
                                </a:rPr>
                                <m:t>2</m:t>
                              </m:r>
                            </m:sup>
                          </m:sSup>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1+2</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𝑝</m:t>
                              </m:r>
                            </m:sub>
                          </m:sSub>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e>
                              </m:d>
                            </m:e>
                            <m:sup>
                              <m:r>
                                <a:rPr lang="en-US" i="1">
                                  <a:latin typeface="Cambria Math" panose="02040503050406030204" pitchFamily="18" charset="0"/>
                                </a:rPr>
                                <m:t>2</m:t>
                              </m:r>
                            </m:sup>
                          </m:sSup>
                        </m:den>
                      </m:f>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𝜀</m:t>
                          </m:r>
                        </m:sub>
                        <m:sup>
                          <m:r>
                            <a:rPr lang="en-US" i="1">
                              <a:latin typeface="Cambria Math" panose="02040503050406030204" pitchFamily="18" charset="0"/>
                            </a:rPr>
                            <m:t>2</m:t>
                          </m:r>
                        </m:sup>
                      </m:sSubSup>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r>
                                    <m:rPr>
                                      <m:sty m:val="p"/>
                                    </m:rPr>
                                    <a:rPr lang="en-US">
                                      <a:latin typeface="Cambria Math" panose="02040503050406030204" pitchFamily="18" charset="0"/>
                                    </a:rPr>
                                    <m:t>Θ</m:t>
                                  </m:r>
                                </m:e>
                              </m:d>
                            </m:e>
                            <m:sup>
                              <m:r>
                                <a:rPr lang="en-US" i="1">
                                  <a:latin typeface="Cambria Math" panose="02040503050406030204" pitchFamily="18" charset="0"/>
                                </a:rPr>
                                <m:t>2</m:t>
                              </m:r>
                            </m:sup>
                          </m:sSup>
                        </m:den>
                      </m:f>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𝜂</m:t>
                          </m:r>
                        </m:sub>
                        <m:sup>
                          <m:r>
                            <a:rPr lang="en-US" i="1">
                              <a:latin typeface="Cambria Math" panose="02040503050406030204" pitchFamily="18" charset="0"/>
                            </a:rPr>
                            <m:t>2</m:t>
                          </m:r>
                        </m:sup>
                      </m:sSubSup>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2</m:t>
                          </m:r>
                        </m:num>
                        <m:den>
                          <m:r>
                            <a:rPr lang="en-US" i="1">
                              <a:latin typeface="Cambria Math" panose="02040503050406030204" pitchFamily="18" charset="0"/>
                            </a:rPr>
                            <m:t>1+</m:t>
                          </m:r>
                          <m:r>
                            <m:rPr>
                              <m:sty m:val="p"/>
                            </m:rPr>
                            <a:rPr lang="en-US">
                              <a:latin typeface="Cambria Math" panose="02040503050406030204" pitchFamily="18" charset="0"/>
                            </a:rPr>
                            <m:t>Θ</m:t>
                          </m:r>
                        </m:den>
                      </m:f>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𝜀</m:t>
                          </m:r>
                          <m:r>
                            <a:rPr lang="en-US" i="1">
                              <a:latin typeface="Cambria Math" panose="02040503050406030204" pitchFamily="18" charset="0"/>
                            </a:rPr>
                            <m:t>𝑛</m:t>
                          </m:r>
                        </m:sub>
                      </m:sSub>
                    </m:oMath>
                  </m:oMathPara>
                </a14:m>
                <a:endParaRPr lang="en-US" dirty="0"/>
              </a:p>
              <a:p>
                <a:pPr lvl="1"/>
                <a:endParaRPr lang="en-US" i="1" dirty="0" smtClean="0"/>
              </a:p>
              <a:p>
                <a:pPr lvl="1"/>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𝜀</m:t>
                        </m:r>
                      </m:sub>
                      <m:sup>
                        <m:r>
                          <a:rPr lang="en-US" i="1">
                            <a:latin typeface="Cambria Math" panose="02040503050406030204" pitchFamily="18" charset="0"/>
                          </a:rPr>
                          <m:t>2</m:t>
                        </m:r>
                      </m:sup>
                    </m:sSubSup>
                  </m:oMath>
                </a14:m>
                <a:r>
                  <a:rPr lang="en-US" dirty="0"/>
                  <a:t> and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𝜂</m:t>
                        </m:r>
                      </m:sub>
                      <m:sup>
                        <m:r>
                          <a:rPr lang="en-US" i="1">
                            <a:latin typeface="Cambria Math" panose="02040503050406030204" pitchFamily="18" charset="0"/>
                          </a:rPr>
                          <m:t>2</m:t>
                        </m:r>
                      </m:sup>
                    </m:sSubSup>
                  </m:oMath>
                </a14:m>
                <a:r>
                  <a:rPr lang="en-US" dirty="0"/>
                  <a:t> </a:t>
                </a:r>
                <a:r>
                  <a:rPr lang="en-US" dirty="0" smtClean="0"/>
                  <a:t>: variance </a:t>
                </a:r>
                <a:r>
                  <a:rPr lang="en-US" dirty="0"/>
                  <a:t>of domestic </a:t>
                </a:r>
                <a:r>
                  <a:rPr lang="en-US" dirty="0" smtClean="0"/>
                  <a:t>shocks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m:t>
                        </m:r>
                      </m:sub>
                    </m:sSub>
                  </m:oMath>
                </a14:m>
                <a:r>
                  <a:rPr lang="en-US" dirty="0" smtClean="0"/>
                  <a:t> and </a:t>
                </a:r>
                <a:r>
                  <a:rPr lang="en-US" dirty="0"/>
                  <a:t>aggregate shocks, </a:t>
                </a:r>
                <a14:m>
                  <m:oMath xmlns:m="http://schemas.openxmlformats.org/officeDocument/2006/math">
                    <m:r>
                      <a:rPr lang="en-US" i="1">
                        <a:latin typeface="Cambria Math" panose="02040503050406030204" pitchFamily="18" charset="0"/>
                      </a:rPr>
                      <m:t>𝜂</m:t>
                    </m:r>
                  </m:oMath>
                </a14:m>
                <a:endParaRPr lang="en-US" dirty="0" smtClean="0"/>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𝜀</m:t>
                        </m:r>
                        <m:r>
                          <a:rPr lang="en-US" i="1">
                            <a:latin typeface="Cambria Math" panose="02040503050406030204" pitchFamily="18" charset="0"/>
                          </a:rPr>
                          <m:t>𝑛</m:t>
                        </m:r>
                      </m:sub>
                    </m:sSub>
                  </m:oMath>
                </a14:m>
                <a:r>
                  <a:rPr lang="en-US" dirty="0" smtClean="0"/>
                  <a:t>: covariance </a:t>
                </a:r>
                <a:r>
                  <a:rPr lang="en-US" dirty="0"/>
                  <a:t>between the two </a:t>
                </a:r>
                <a:r>
                  <a:rPr lang="en-US" dirty="0" smtClean="0"/>
                  <a:t>shocks</a:t>
                </a:r>
                <a:endParaRPr lang="en-US" dirty="0"/>
              </a:p>
              <a:p>
                <a:endParaRPr lang="en-US" dirty="0"/>
              </a:p>
              <a:p>
                <a:r>
                  <a:rPr lang="en-US" dirty="0"/>
                  <a:t>Two sources for the difference between </a:t>
                </a:r>
                <a14:m>
                  <m:oMath xmlns:m="http://schemas.openxmlformats.org/officeDocument/2006/math">
                    <m:r>
                      <a:rPr lang="en-US" i="1">
                        <a:latin typeface="Cambria Math" panose="02040503050406030204" pitchFamily="18" charset="0"/>
                      </a:rPr>
                      <m:t>𝐸</m:t>
                    </m:r>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𝑚𝑒𝑚</m:t>
                        </m:r>
                      </m:sup>
                    </m:sSubSup>
                    <m:r>
                      <a:rPr lang="fr-FR" i="1">
                        <a:latin typeface="Cambria Math" panose="02040503050406030204" pitchFamily="18" charset="0"/>
                      </a:rPr>
                      <m:t> </m:t>
                    </m:r>
                    <m:r>
                      <m:rPr>
                        <m:sty m:val="p"/>
                      </m:rPr>
                      <a:rPr lang="fr-FR">
                        <a:latin typeface="Cambria Math" panose="02040503050406030204" pitchFamily="18" charset="0"/>
                      </a:rPr>
                      <m:t>and</m:t>
                    </m:r>
                    <m:r>
                      <a:rPr lang="fr-FR">
                        <a:latin typeface="Cambria Math" panose="02040503050406030204" pitchFamily="18" charset="0"/>
                      </a:rPr>
                      <m:t> </m:t>
                    </m:r>
                    <m:r>
                      <a:rPr lang="en-US" i="1">
                        <a:latin typeface="Cambria Math" panose="02040503050406030204" pitchFamily="18" charset="0"/>
                      </a:rPr>
                      <m:t>𝐸</m:t>
                    </m:r>
                    <m:sSubSup>
                      <m:sSubSupPr>
                        <m:ctrlPr>
                          <a:rPr lang="en-US" i="1">
                            <a:latin typeface="Cambria Math" panose="02040503050406030204" pitchFamily="18" charset="0"/>
                          </a:rPr>
                        </m:ctrlPr>
                      </m:sSubSupPr>
                      <m:e>
                        <m:r>
                          <a:rPr lang="en-US" i="1">
                            <a:latin typeface="Cambria Math" panose="02040503050406030204" pitchFamily="18" charset="0"/>
                          </a:rPr>
                          <m:t>𝐿</m:t>
                        </m:r>
                      </m:e>
                      <m:sub>
                        <m:r>
                          <a:rPr lang="en-US" i="1">
                            <a:latin typeface="Cambria Math" panose="02040503050406030204" pitchFamily="18" charset="0"/>
                          </a:rPr>
                          <m:t>𝑖</m:t>
                        </m:r>
                      </m:sub>
                      <m:sup>
                        <m:r>
                          <a:rPr lang="en-US" i="1">
                            <a:latin typeface="Cambria Math" panose="02040503050406030204" pitchFamily="18" charset="0"/>
                          </a:rPr>
                          <m:t>𝑎𝑢𝑡</m:t>
                        </m:r>
                      </m:sup>
                    </m:sSubSup>
                  </m:oMath>
                </a14:m>
                <a:r>
                  <a:rPr lang="en-US" dirty="0"/>
                  <a:t>. </a:t>
                </a:r>
              </a:p>
              <a:p>
                <a:pPr marL="708660" lvl="1" indent="-342900">
                  <a:buFont typeface="+mj-lt"/>
                  <a:buAutoNum type="arabicPeriod"/>
                </a:pPr>
                <a:r>
                  <a:rPr lang="en-US" dirty="0" smtClean="0"/>
                  <a:t>“</a:t>
                </a:r>
                <a:r>
                  <a:rPr lang="en-US" dirty="0"/>
                  <a:t>Inefficient” portion of inflation: Ideally, this parcel should be zero. If </a:t>
                </a:r>
                <a14:m>
                  <m:oMath xmlns:m="http://schemas.openxmlformats.org/officeDocument/2006/math">
                    <m:r>
                      <a:rPr lang="en-US" i="1">
                        <a:latin typeface="Cambria Math" panose="02040503050406030204" pitchFamily="18" charset="0"/>
                      </a:rPr>
                      <m:t>𝑘</m:t>
                    </m:r>
                    <m:r>
                      <a:rPr lang="fr-FR"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oMath>
                </a14:m>
                <a:r>
                  <a:rPr lang="en-US" dirty="0"/>
                  <a:t> and/or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Θ</m:t>
                        </m:r>
                        <m:r>
                          <a:rPr lang="en-US" i="1">
                            <a:latin typeface="Cambria Math" panose="02040503050406030204" pitchFamily="18" charset="0"/>
                          </a:rPr>
                          <m:t>&gt;</m:t>
                        </m:r>
                        <m:r>
                          <a:rPr lang="en-US" i="1">
                            <a:latin typeface="Cambria Math" panose="02040503050406030204" pitchFamily="18" charset="0"/>
                          </a:rPr>
                          <m:t>𝜃</m:t>
                        </m:r>
                      </m:e>
                      <m:sub>
                        <m:r>
                          <a:rPr lang="en-US" i="1">
                            <a:latin typeface="Cambria Math" panose="02040503050406030204" pitchFamily="18" charset="0"/>
                          </a:rPr>
                          <m:t>𝑖</m:t>
                        </m:r>
                      </m:sub>
                    </m:sSub>
                  </m:oMath>
                </a14:m>
                <a:r>
                  <a:rPr lang="en-US" dirty="0"/>
                  <a:t> =&gt; this inefficient portion of inflation will be smaller in the MU,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𝑘</m:t>
                                    </m:r>
                                  </m:num>
                                  <m:den>
                                    <m:r>
                                      <m:rPr>
                                        <m:sty m:val="p"/>
                                      </m:rPr>
                                      <a:rPr lang="en-US">
                                        <a:latin typeface="Cambria Math" panose="02040503050406030204" pitchFamily="18" charset="0"/>
                                      </a:rPr>
                                      <m:t>Θ</m:t>
                                    </m:r>
                                  </m:den>
                                </m:f>
                              </m:e>
                            </m:d>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𝑏𝑐</m:t>
                                        </m:r>
                                      </m:sub>
                                    </m:sSub>
                                  </m:den>
                                </m:f>
                              </m:e>
                            </m:d>
                          </m:e>
                          <m:sup>
                            <m:r>
                              <a:rPr lang="en-US" i="1">
                                <a:latin typeface="Cambria Math" panose="02040503050406030204" pitchFamily="18" charset="0"/>
                              </a:rPr>
                              <m:t>2</m:t>
                            </m:r>
                          </m:sup>
                        </m:sSup>
                      </m:e>
                    </m:d>
                    <m:r>
                      <a:rPr lang="fr-FR">
                        <a:latin typeface="Cambria Math" panose="02040503050406030204" pitchFamily="18" charset="0"/>
                      </a:rPr>
                      <m:t>&lt;</m:t>
                    </m:r>
                    <m:r>
                      <a:rPr lang="fr-FR" b="0" i="0" smtClean="0">
                        <a:latin typeface="Cambria Math" panose="02040503050406030204" pitchFamily="18" charset="0"/>
                      </a:rPr>
                      <m:t>0</m:t>
                    </m:r>
                  </m:oMath>
                </a14:m>
                <a:endParaRPr lang="en-US" dirty="0" smtClean="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1383"/>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51</a:t>
            </a:fld>
            <a:endParaRPr lang="pt-BR"/>
          </a:p>
        </p:txBody>
      </p:sp>
      <p:sp>
        <p:nvSpPr>
          <p:cNvPr id="4" name="Titre 3"/>
          <p:cNvSpPr>
            <a:spLocks noGrp="1"/>
          </p:cNvSpPr>
          <p:nvPr>
            <p:ph type="title"/>
          </p:nvPr>
        </p:nvSpPr>
        <p:spPr/>
        <p:txBody>
          <a:bodyPr/>
          <a:lstStyle/>
          <a:p>
            <a:r>
              <a:rPr lang="fr-FR" dirty="0" err="1"/>
              <a:t>Monetary</a:t>
            </a:r>
            <a:r>
              <a:rPr lang="fr-FR" dirty="0"/>
              <a:t> Union of not?</a:t>
            </a:r>
            <a:endParaRPr lang="en-US" dirty="0"/>
          </a:p>
        </p:txBody>
      </p:sp>
    </p:spTree>
    <p:extLst>
      <p:ext uri="{BB962C8B-B14F-4D97-AF65-F5344CB8AC3E}">
        <p14:creationId xmlns:p14="http://schemas.microsoft.com/office/powerpoint/2010/main" val="24348515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pPr marL="708660" lvl="1" indent="-342900">
                  <a:buFont typeface="+mj-lt"/>
                  <a:buAutoNum type="arabicPeriod" startAt="2"/>
                </a:pPr>
                <a:r>
                  <a:rPr lang="en-US" dirty="0" smtClean="0"/>
                  <a:t>Unemployment </a:t>
                </a:r>
                <a:r>
                  <a:rPr lang="en-US" dirty="0"/>
                  <a:t>shocks to which inflation </a:t>
                </a:r>
                <a:r>
                  <a:rPr lang="en-US" dirty="0" smtClean="0"/>
                  <a:t>responds (three </a:t>
                </a:r>
                <a:r>
                  <a:rPr lang="en-US" dirty="0"/>
                  <a:t>last </a:t>
                </a:r>
                <a:r>
                  <a:rPr lang="en-US" dirty="0" smtClean="0"/>
                  <a:t>terms): </a:t>
                </a:r>
              </a:p>
              <a:p>
                <a:pPr lvl="2"/>
                <a:r>
                  <a:rPr lang="en-US" dirty="0" smtClean="0"/>
                  <a:t>Greater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𝜀</m:t>
                        </m:r>
                      </m:sub>
                      <m:sup>
                        <m:r>
                          <a:rPr lang="en-US" i="1">
                            <a:latin typeface="Cambria Math" panose="02040503050406030204" pitchFamily="18" charset="0"/>
                          </a:rPr>
                          <m:t>2</m:t>
                        </m:r>
                      </m:sup>
                    </m:sSubSup>
                    <m:r>
                      <a:rPr lang="fr-FR" b="0" i="0">
                        <a:latin typeface="Cambria Math" panose="02040503050406030204" pitchFamily="18" charset="0"/>
                      </a:rPr>
                      <m:t> </m:t>
                    </m:r>
                  </m:oMath>
                </a14:m>
                <a:r>
                  <a:rPr lang="en-US" dirty="0"/>
                  <a:t> </a:t>
                </a:r>
                <a:r>
                  <a:rPr lang="en-US" dirty="0" smtClean="0"/>
                  <a:t>=&gt; greater </a:t>
                </a:r>
                <a:r>
                  <a:rPr lang="en-US" dirty="0"/>
                  <a:t>the relative loss in being a </a:t>
                </a:r>
                <a:r>
                  <a:rPr lang="en-US" dirty="0" smtClean="0"/>
                  <a:t>MU member (the </a:t>
                </a:r>
                <a:r>
                  <a:rPr lang="en-US" dirty="0"/>
                  <a:t>common monetary policy does not respond to </a:t>
                </a:r>
                <a:r>
                  <a:rPr lang="en-US" dirty="0" smtClean="0"/>
                  <a:t>them). </a:t>
                </a:r>
              </a:p>
              <a:p>
                <a:pPr lvl="2"/>
                <a:r>
                  <a:rPr lang="en-US" dirty="0"/>
                  <a:t>I</a:t>
                </a:r>
                <a:r>
                  <a:rPr lang="en-US" dirty="0" smtClean="0"/>
                  <a:t>t </a:t>
                </a:r>
                <a:r>
                  <a:rPr lang="en-US" dirty="0"/>
                  <a:t>does respond to common shocks, </a:t>
                </a:r>
                <a14:m>
                  <m:oMath xmlns:m="http://schemas.openxmlformats.org/officeDocument/2006/math">
                    <m:r>
                      <a:rPr lang="en-US" i="1">
                        <a:latin typeface="Cambria Math" panose="02040503050406030204" pitchFamily="18" charset="0"/>
                      </a:rPr>
                      <m:t>𝜂</m:t>
                    </m:r>
                  </m:oMath>
                </a14:m>
                <a:r>
                  <a:rPr lang="en-US" dirty="0"/>
                  <a:t>, which is not desirable for the </a:t>
                </a:r>
                <a:r>
                  <a:rPr lang="en-US" dirty="0" smtClean="0"/>
                  <a:t>country =&gt; high </a:t>
                </a:r>
                <a:r>
                  <a:rPr lang="en-US" dirty="0"/>
                  <a:t>variance of common shocks,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𝜂</m:t>
                        </m:r>
                      </m:sub>
                      <m:sup>
                        <m:r>
                          <a:rPr lang="en-US" i="1">
                            <a:latin typeface="Cambria Math" panose="02040503050406030204" pitchFamily="18" charset="0"/>
                          </a:rPr>
                          <m:t>2</m:t>
                        </m:r>
                      </m:sup>
                    </m:sSubSup>
                  </m:oMath>
                </a14:m>
                <a:r>
                  <a:rPr lang="en-US" dirty="0"/>
                  <a:t> </a:t>
                </a:r>
                <a:r>
                  <a:rPr lang="en-US" dirty="0" smtClean="0"/>
                  <a:t>=</a:t>
                </a:r>
                <a:r>
                  <a:rPr lang="en-US" dirty="0"/>
                  <a:t> </a:t>
                </a:r>
                <a:r>
                  <a:rPr lang="en-US" dirty="0" smtClean="0"/>
                  <a:t>higher cost </a:t>
                </a:r>
                <a:r>
                  <a:rPr lang="en-US" dirty="0"/>
                  <a:t>in participating in the </a:t>
                </a:r>
                <a:r>
                  <a:rPr lang="en-US" dirty="0" smtClean="0"/>
                  <a:t>MU </a:t>
                </a:r>
              </a:p>
              <a:p>
                <a:pPr lvl="2"/>
                <a:r>
                  <a:rPr lang="en-US" dirty="0" smtClean="0"/>
                  <a:t>When </a:t>
                </a:r>
                <a:r>
                  <a:rPr lang="en-US" dirty="0"/>
                  <a:t>the shocks are correlated, the </a:t>
                </a:r>
                <a:r>
                  <a:rPr lang="en-US" dirty="0" smtClean="0"/>
                  <a:t>MU policy </a:t>
                </a:r>
                <a:r>
                  <a:rPr lang="en-US" dirty="0"/>
                  <a:t>will respond, in part, to the stability desire of the </a:t>
                </a:r>
                <a:r>
                  <a:rPr lang="en-US" dirty="0" smtClean="0"/>
                  <a:t>country =&gt; greater </a:t>
                </a:r>
                <a:r>
                  <a:rPr lang="en-US" dirty="0"/>
                  <a:t>the covariance between shocks,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𝜀</m:t>
                        </m:r>
                        <m:r>
                          <a:rPr lang="en-US" i="1">
                            <a:latin typeface="Cambria Math" panose="02040503050406030204" pitchFamily="18" charset="0"/>
                          </a:rPr>
                          <m:t>𝑛</m:t>
                        </m:r>
                      </m:sub>
                    </m:sSub>
                  </m:oMath>
                </a14:m>
                <a:r>
                  <a:rPr lang="en-US" dirty="0"/>
                  <a:t> </a:t>
                </a:r>
                <a:r>
                  <a:rPr lang="en-US" dirty="0" smtClean="0"/>
                  <a:t>= smaller </a:t>
                </a:r>
                <a:r>
                  <a:rPr lang="en-US" dirty="0"/>
                  <a:t>the relative loss </a:t>
                </a:r>
                <a:r>
                  <a:rPr lang="en-US" dirty="0" smtClean="0"/>
                  <a:t>for </a:t>
                </a:r>
                <a:r>
                  <a:rPr lang="en-US" dirty="0"/>
                  <a:t>participating in the </a:t>
                </a:r>
                <a:r>
                  <a:rPr lang="en-US" dirty="0" smtClean="0"/>
                  <a:t>MU. </a:t>
                </a:r>
              </a:p>
              <a:p>
                <a:pPr lvl="2"/>
                <a:endParaRPr lang="en-US" b="1" dirty="0" smtClean="0"/>
              </a:p>
              <a:p>
                <a:pPr lvl="2"/>
                <a:r>
                  <a:rPr lang="en-US" b="1" dirty="0" smtClean="0"/>
                  <a:t>In sum, countries </a:t>
                </a:r>
                <a:r>
                  <a:rPr lang="en-US" b="1" dirty="0"/>
                  <a:t>with more homogeneous objectives and that are subject to more correlated real shocks will have their objectives better met in a </a:t>
                </a:r>
                <a:r>
                  <a:rPr lang="en-US" b="1" dirty="0" smtClean="0"/>
                  <a:t>MU</a:t>
                </a:r>
                <a:endParaRPr lang="en-US" dirty="0"/>
              </a:p>
              <a:p>
                <a:pPr marL="708660" lvl="1" indent="-342900">
                  <a:buFont typeface="+mj-lt"/>
                  <a:buAutoNum type="arabicPeriod" startAt="2"/>
                </a:pPr>
                <a:endParaRPr lang="en-US" dirty="0" smtClean="0"/>
              </a:p>
              <a:p>
                <a:pPr marL="708660" lvl="1" indent="-342900">
                  <a:buFont typeface="+mj-lt"/>
                  <a:buAutoNum type="arabicPeriod" startAt="2"/>
                </a:pPr>
                <a:endParaRPr lang="en-US"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r="-362"/>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52</a:t>
            </a:fld>
            <a:endParaRPr lang="pt-BR"/>
          </a:p>
        </p:txBody>
      </p:sp>
      <p:sp>
        <p:nvSpPr>
          <p:cNvPr id="4" name="Titre 3"/>
          <p:cNvSpPr>
            <a:spLocks noGrp="1"/>
          </p:cNvSpPr>
          <p:nvPr>
            <p:ph type="title"/>
          </p:nvPr>
        </p:nvSpPr>
        <p:spPr/>
        <p:txBody>
          <a:bodyPr/>
          <a:lstStyle/>
          <a:p>
            <a:r>
              <a:rPr lang="fr-FR" dirty="0" err="1"/>
              <a:t>Monetary</a:t>
            </a:r>
            <a:r>
              <a:rPr lang="fr-FR" dirty="0"/>
              <a:t> Union of not?</a:t>
            </a:r>
            <a:endParaRPr lang="en-US" dirty="0"/>
          </a:p>
        </p:txBody>
      </p:sp>
    </p:spTree>
    <p:extLst>
      <p:ext uri="{BB962C8B-B14F-4D97-AF65-F5344CB8AC3E}">
        <p14:creationId xmlns:p14="http://schemas.microsoft.com/office/powerpoint/2010/main" val="617306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en-US" b="1" dirty="0" smtClean="0"/>
              <a:t>Summarizing:</a:t>
            </a:r>
            <a:endParaRPr lang="en-US" dirty="0"/>
          </a:p>
          <a:p>
            <a:pPr marL="502920" indent="-457200">
              <a:buFont typeface="+mj-lt"/>
              <a:buAutoNum type="arabicPeriod"/>
            </a:pPr>
            <a:r>
              <a:rPr lang="en-US" dirty="0" smtClean="0"/>
              <a:t>More trade = more transaction </a:t>
            </a:r>
            <a:r>
              <a:rPr lang="en-US" dirty="0"/>
              <a:t>costs when there is more than one currency. Also, </a:t>
            </a:r>
            <a:r>
              <a:rPr lang="en-US" dirty="0" smtClean="0"/>
              <a:t>MU raises trade </a:t>
            </a:r>
            <a:r>
              <a:rPr lang="en-US" dirty="0"/>
              <a:t>between its members. </a:t>
            </a:r>
            <a:endParaRPr lang="en-US" dirty="0" smtClean="0"/>
          </a:p>
          <a:p>
            <a:pPr marL="502920" indent="-457200">
              <a:buFont typeface="+mj-lt"/>
              <a:buAutoNum type="arabicPeriod"/>
            </a:pPr>
            <a:endParaRPr lang="en-US" dirty="0" smtClean="0"/>
          </a:p>
          <a:p>
            <a:pPr marL="502920" indent="-457200">
              <a:buFont typeface="+mj-lt"/>
              <a:buAutoNum type="arabicPeriod"/>
            </a:pPr>
            <a:r>
              <a:rPr lang="en-US" dirty="0" smtClean="0"/>
              <a:t>Countries </a:t>
            </a:r>
            <a:r>
              <a:rPr lang="en-US" dirty="0"/>
              <a:t>that suffer similar real shocks are the most indicated to form an optimum currency </a:t>
            </a:r>
            <a:r>
              <a:rPr lang="en-US" dirty="0" smtClean="0"/>
              <a:t>area. </a:t>
            </a:r>
          </a:p>
          <a:p>
            <a:pPr marL="502920" indent="-457200">
              <a:buFont typeface="+mj-lt"/>
              <a:buAutoNum type="arabicPeriod"/>
            </a:pPr>
            <a:endParaRPr lang="en-US" dirty="0" smtClean="0"/>
          </a:p>
          <a:p>
            <a:pPr marL="502920" indent="-457200">
              <a:buFont typeface="+mj-lt"/>
              <a:buAutoNum type="arabicPeriod"/>
            </a:pPr>
            <a:r>
              <a:rPr lang="en-US" dirty="0" smtClean="0"/>
              <a:t>More flexible prices </a:t>
            </a:r>
            <a:r>
              <a:rPr lang="en-US" dirty="0"/>
              <a:t>and </a:t>
            </a:r>
            <a:r>
              <a:rPr lang="en-US" dirty="0" smtClean="0"/>
              <a:t>wages =&gt; easier to </a:t>
            </a:r>
            <a:r>
              <a:rPr lang="en-US" dirty="0"/>
              <a:t>make </a:t>
            </a:r>
            <a:r>
              <a:rPr lang="en-US" dirty="0" smtClean="0"/>
              <a:t>adjustments </a:t>
            </a:r>
            <a:r>
              <a:rPr lang="en-US" dirty="0"/>
              <a:t>without exchange rate </a:t>
            </a:r>
            <a:r>
              <a:rPr lang="en-US" dirty="0" smtClean="0"/>
              <a:t>variations =&gt; less costly to </a:t>
            </a:r>
            <a:r>
              <a:rPr lang="en-US" dirty="0"/>
              <a:t>give up the exchange rate as an adjustment </a:t>
            </a:r>
            <a:r>
              <a:rPr lang="en-US" dirty="0" smtClean="0"/>
              <a:t>variable.</a:t>
            </a:r>
          </a:p>
          <a:p>
            <a:pPr marL="502920" indent="-457200">
              <a:buFont typeface="+mj-lt"/>
              <a:buAutoNum type="arabicPeriod"/>
            </a:pPr>
            <a:endParaRPr lang="en-US" dirty="0" smtClean="0"/>
          </a:p>
          <a:p>
            <a:pPr marL="502920" indent="-457200">
              <a:buFont typeface="+mj-lt"/>
              <a:buAutoNum type="arabicPeriod"/>
            </a:pPr>
            <a:r>
              <a:rPr lang="en-US" dirty="0" smtClean="0"/>
              <a:t>The </a:t>
            </a:r>
            <a:r>
              <a:rPr lang="en-US" dirty="0"/>
              <a:t>greater the mobility of production factors, the smaller the need for exchange rate variation to face real shocks. </a:t>
            </a:r>
            <a:endParaRPr lang="en-US" dirty="0" smtClean="0"/>
          </a:p>
          <a:p>
            <a:pPr marL="502920" indent="-457200">
              <a:buFont typeface="+mj-lt"/>
              <a:buAutoNum type="arabicPeriod"/>
            </a:pPr>
            <a:endParaRPr lang="en-US" dirty="0" smtClean="0"/>
          </a:p>
          <a:p>
            <a:pPr marL="502920" indent="-457200">
              <a:buFont typeface="+mj-lt"/>
              <a:buAutoNum type="arabicPeriod"/>
            </a:pPr>
            <a:r>
              <a:rPr lang="en-US" dirty="0" smtClean="0"/>
              <a:t>MU sustainability will </a:t>
            </a:r>
            <a:r>
              <a:rPr lang="en-US" dirty="0"/>
              <a:t>more certain if there is a definite leader, or </a:t>
            </a:r>
            <a:r>
              <a:rPr lang="en-US" dirty="0" smtClean="0"/>
              <a:t>an </a:t>
            </a:r>
            <a:r>
              <a:rPr lang="en-US" dirty="0"/>
              <a:t>institutional framework that guarantees that the loss of monetary autonomy will be compensated for by other gains in cooperation.</a:t>
            </a:r>
          </a:p>
          <a:p>
            <a:pPr marL="45720" indent="0">
              <a:buNone/>
            </a:pP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53</a:t>
            </a:fld>
            <a:endParaRPr lang="pt-BR"/>
          </a:p>
        </p:txBody>
      </p:sp>
      <p:sp>
        <p:nvSpPr>
          <p:cNvPr id="4" name="Titre 3"/>
          <p:cNvSpPr>
            <a:spLocks noGrp="1"/>
          </p:cNvSpPr>
          <p:nvPr>
            <p:ph type="title"/>
          </p:nvPr>
        </p:nvSpPr>
        <p:spPr/>
        <p:txBody>
          <a:bodyPr/>
          <a:lstStyle/>
          <a:p>
            <a:r>
              <a:rPr lang="fr-FR" dirty="0" err="1"/>
              <a:t>Monetary</a:t>
            </a:r>
            <a:r>
              <a:rPr lang="fr-FR" dirty="0"/>
              <a:t> Union of not?</a:t>
            </a:r>
            <a:endParaRPr lang="en-US" dirty="0"/>
          </a:p>
        </p:txBody>
      </p:sp>
    </p:spTree>
    <p:extLst>
      <p:ext uri="{BB962C8B-B14F-4D97-AF65-F5344CB8AC3E}">
        <p14:creationId xmlns:p14="http://schemas.microsoft.com/office/powerpoint/2010/main" val="3101112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p>
          <a:p>
            <a:pPr lvl="1"/>
            <a:r>
              <a:rPr lang="en-US" b="1" dirty="0" smtClean="0"/>
              <a:t>Fixed </a:t>
            </a:r>
            <a:r>
              <a:rPr lang="en-US" b="1" i="1" dirty="0"/>
              <a:t>vs.</a:t>
            </a:r>
            <a:r>
              <a:rPr lang="en-US" b="1" dirty="0"/>
              <a:t> Flexible Exchange </a:t>
            </a:r>
            <a:r>
              <a:rPr lang="en-US" b="1" dirty="0" smtClean="0"/>
              <a:t>Rate</a:t>
            </a:r>
          </a:p>
          <a:p>
            <a:pPr lvl="1"/>
            <a:r>
              <a:rPr lang="fr-FR" b="1" dirty="0" smtClean="0"/>
              <a:t>Optimum </a:t>
            </a:r>
            <a:r>
              <a:rPr lang="fr-FR" b="1" dirty="0" err="1" smtClean="0"/>
              <a:t>Currency</a:t>
            </a:r>
            <a:r>
              <a:rPr lang="fr-FR" b="1" dirty="0" smtClean="0"/>
              <a:t> Area</a:t>
            </a:r>
          </a:p>
          <a:p>
            <a:pPr lvl="1"/>
            <a:r>
              <a:rPr lang="fr-FR" b="1" dirty="0" smtClean="0">
                <a:solidFill>
                  <a:schemeClr val="accent2"/>
                </a:solidFill>
              </a:rPr>
              <a:t>Inflation and Exchange Rate </a:t>
            </a:r>
            <a:r>
              <a:rPr lang="fr-FR" b="1" dirty="0" err="1" smtClean="0">
                <a:solidFill>
                  <a:schemeClr val="accent2"/>
                </a:solidFill>
              </a:rPr>
              <a:t>Anchoring</a:t>
            </a:r>
            <a:endParaRPr lang="fr-FR" b="1" dirty="0" smtClean="0">
              <a:solidFill>
                <a:schemeClr val="accent2"/>
              </a:solidFill>
            </a:endParaRPr>
          </a:p>
          <a:p>
            <a:pPr lvl="1"/>
            <a:r>
              <a:rPr lang="fr-FR" b="1" dirty="0" smtClean="0"/>
              <a:t>Exchange Rate </a:t>
            </a:r>
            <a:r>
              <a:rPr lang="fr-FR" b="1" dirty="0" err="1" smtClean="0"/>
              <a:t>Regime</a:t>
            </a:r>
            <a:r>
              <a:rPr lang="fr-FR" b="1" dirty="0" smtClean="0"/>
              <a:t> and Financial </a:t>
            </a:r>
            <a:r>
              <a:rPr lang="fr-FR" b="1" dirty="0" err="1" smtClean="0"/>
              <a:t>Dollarization</a:t>
            </a:r>
            <a:endParaRPr lang="fr-FR" b="1" dirty="0" smtClean="0"/>
          </a:p>
          <a:p>
            <a:pPr lvl="1"/>
            <a:r>
              <a:rPr lang="fr-FR" b="1" dirty="0" smtClean="0"/>
              <a:t>Exchange Rate </a:t>
            </a:r>
            <a:r>
              <a:rPr lang="fr-FR" b="1" dirty="0" err="1" smtClean="0"/>
              <a:t>Regime</a:t>
            </a:r>
            <a:r>
              <a:rPr lang="fr-FR" b="1" dirty="0" smtClean="0"/>
              <a:t>, </a:t>
            </a:r>
            <a:r>
              <a:rPr lang="fr-FR" b="1" dirty="0" err="1" smtClean="0"/>
              <a:t>Sovereign</a:t>
            </a:r>
            <a:r>
              <a:rPr lang="fr-FR" b="1" dirty="0" smtClean="0"/>
              <a:t> </a:t>
            </a:r>
            <a:r>
              <a:rPr lang="fr-FR" b="1" dirty="0" err="1" smtClean="0"/>
              <a:t>Debt</a:t>
            </a:r>
            <a:r>
              <a:rPr lang="fr-FR" b="1" dirty="0" smtClean="0"/>
              <a:t> and Crises</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54</a:t>
            </a:fld>
            <a:endParaRPr lang="pt-BR"/>
          </a:p>
        </p:txBody>
      </p:sp>
      <p:sp>
        <p:nvSpPr>
          <p:cNvPr id="4" name="Titre 3"/>
          <p:cNvSpPr>
            <a:spLocks noGrp="1"/>
          </p:cNvSpPr>
          <p:nvPr>
            <p:ph type="title"/>
          </p:nvPr>
        </p:nvSpPr>
        <p:spPr/>
        <p:txBody>
          <a:bodyPr/>
          <a:lstStyle/>
          <a:p>
            <a:r>
              <a:rPr lang="fr-FR" dirty="0"/>
              <a:t>Plan: </a:t>
            </a:r>
            <a:r>
              <a:rPr lang="fr-FR" dirty="0" err="1"/>
              <a:t>Economic</a:t>
            </a:r>
            <a:r>
              <a:rPr lang="fr-FR" dirty="0"/>
              <a:t> Implications</a:t>
            </a:r>
            <a:endParaRPr lang="en-US" dirty="0"/>
          </a:p>
        </p:txBody>
      </p:sp>
    </p:spTree>
    <p:extLst>
      <p:ext uri="{BB962C8B-B14F-4D97-AF65-F5344CB8AC3E}">
        <p14:creationId xmlns:p14="http://schemas.microsoft.com/office/powerpoint/2010/main" val="15631714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sz="2400" dirty="0"/>
              <a:t>Problems with intertemporal monetary policy inconsistencies are many times the root of chronic inflation. </a:t>
            </a:r>
            <a:endParaRPr lang="en-US" sz="2400" dirty="0" smtClean="0"/>
          </a:p>
          <a:p>
            <a:pPr lvl="1"/>
            <a:endParaRPr lang="en-US" sz="2000" dirty="0" smtClean="0"/>
          </a:p>
          <a:p>
            <a:pPr lvl="1"/>
            <a:r>
              <a:rPr lang="en-US" sz="2000" dirty="0" smtClean="0"/>
              <a:t>As discussed before, with the objective of stimulating the economy, the government has an incentive to cause inflation when inflation expectations are low. Result: chronic inflation that is unable to raise </a:t>
            </a:r>
            <a:r>
              <a:rPr lang="en-US" sz="2000" dirty="0" err="1" smtClean="0"/>
              <a:t>outpu</a:t>
            </a:r>
            <a:r>
              <a:rPr lang="en-US" sz="2000" dirty="0" smtClean="0"/>
              <a:t>. </a:t>
            </a:r>
          </a:p>
          <a:p>
            <a:pPr lvl="1"/>
            <a:endParaRPr lang="en-US" sz="2000" dirty="0" smtClean="0"/>
          </a:p>
          <a:p>
            <a:pPr lvl="1"/>
            <a:r>
              <a:rPr lang="en-US" sz="2000" dirty="0" smtClean="0"/>
              <a:t>It </a:t>
            </a:r>
            <a:r>
              <a:rPr lang="en-US" sz="2000" dirty="0"/>
              <a:t>would be preferable if government could commit to not concede to this temptation in a way that was credible to the public. </a:t>
            </a:r>
            <a:endParaRPr lang="en-US" sz="2000" dirty="0" smtClean="0"/>
          </a:p>
          <a:p>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55</a:t>
            </a:fld>
            <a:endParaRPr lang="pt-BR"/>
          </a:p>
        </p:txBody>
      </p:sp>
      <p:sp>
        <p:nvSpPr>
          <p:cNvPr id="4" name="Titre 3"/>
          <p:cNvSpPr>
            <a:spLocks noGrp="1"/>
          </p:cNvSpPr>
          <p:nvPr>
            <p:ph type="title"/>
          </p:nvPr>
        </p:nvSpPr>
        <p:spPr/>
        <p:txBody>
          <a:bodyPr/>
          <a:lstStyle/>
          <a:p>
            <a:r>
              <a:rPr lang="fr-FR" dirty="0" err="1" smtClean="0"/>
              <a:t>Precommitment</a:t>
            </a:r>
            <a:r>
              <a:rPr lang="fr-FR" dirty="0" smtClean="0"/>
              <a:t> </a:t>
            </a:r>
            <a:r>
              <a:rPr lang="fr-FR" dirty="0" err="1" smtClean="0"/>
              <a:t>problem</a:t>
            </a:r>
            <a:endParaRPr lang="en-US" dirty="0"/>
          </a:p>
        </p:txBody>
      </p:sp>
    </p:spTree>
    <p:extLst>
      <p:ext uri="{BB962C8B-B14F-4D97-AF65-F5344CB8AC3E}">
        <p14:creationId xmlns:p14="http://schemas.microsoft.com/office/powerpoint/2010/main" val="37107844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p:txBody>
              <a:bodyPr>
                <a:normAutofit/>
              </a:bodyPr>
              <a:lstStyle/>
              <a:p>
                <a:r>
                  <a:rPr lang="en-US" dirty="0" smtClean="0"/>
                  <a:t>In </a:t>
                </a:r>
                <a:r>
                  <a:rPr lang="en-US" dirty="0"/>
                  <a:t>an open economy, domestic prices cannot diverge from international prices when measured in the same currency. </a:t>
                </a:r>
                <a:r>
                  <a:rPr lang="en-US" dirty="0" smtClean="0"/>
                  <a:t>From PPP , we have that:</a:t>
                </a:r>
                <a:endParaRPr lang="en-US" dirty="0"/>
              </a:p>
              <a:p>
                <a:endParaRPr lang="en-US" dirty="0"/>
              </a:p>
              <a:p>
                <a:pPr marL="45720" indent="0">
                  <a:buNone/>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𝑠</m:t>
                          </m:r>
                        </m:e>
                      </m:acc>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𝑡</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𝜋</m:t>
                          </m:r>
                        </m:e>
                        <m:sub>
                          <m:r>
                            <a:rPr lang="en-US" i="1">
                              <a:latin typeface="Cambria Math" panose="02040503050406030204" pitchFamily="18" charset="0"/>
                            </a:rPr>
                            <m:t>𝑡</m:t>
                          </m:r>
                        </m:sub>
                        <m:sup>
                          <m:r>
                            <a:rPr lang="en-US" i="1">
                              <a:latin typeface="Cambria Math" panose="02040503050406030204" pitchFamily="18" charset="0"/>
                            </a:rPr>
                            <m:t>∗</m:t>
                          </m:r>
                        </m:sup>
                      </m:sSubSup>
                    </m:oMath>
                  </m:oMathPara>
                </a14:m>
                <a:endParaRPr lang="en-US" dirty="0" smtClean="0"/>
              </a:p>
              <a:p>
                <a:endParaRPr lang="en-US" dirty="0" smtClean="0"/>
              </a:p>
              <a:p>
                <a:r>
                  <a:rPr lang="en-US" dirty="0" smtClean="0"/>
                  <a:t>Fixed </a:t>
                </a:r>
                <a:r>
                  <a:rPr lang="en-US" dirty="0"/>
                  <a:t>exchange rate </a:t>
                </a:r>
                <a:r>
                  <a:rPr lang="en-US" dirty="0" smtClean="0"/>
                  <a:t>regime =&gt; domestic </a:t>
                </a:r>
                <a:r>
                  <a:rPr lang="en-US" dirty="0"/>
                  <a:t>inflation should be equal to that of the country to which parity was established. </a:t>
                </a:r>
                <a:endParaRPr lang="en-US" dirty="0" smtClean="0"/>
              </a:p>
              <a:p>
                <a:endParaRPr lang="en-US" b="1" dirty="0"/>
              </a:p>
              <a:p>
                <a:r>
                  <a:rPr lang="en-US" b="1" dirty="0" smtClean="0"/>
                  <a:t>One </a:t>
                </a:r>
                <a:r>
                  <a:rPr lang="en-US" b="1" dirty="0"/>
                  <a:t>way of committing to a lower inflation rate, therefore, is to peg the currency to that of a country with low </a:t>
                </a:r>
                <a:r>
                  <a:rPr lang="en-US" b="1" dirty="0" smtClean="0"/>
                  <a:t>inflation: </a:t>
                </a:r>
                <a:r>
                  <a:rPr lang="en-US" b="1" i="1" dirty="0" smtClean="0"/>
                  <a:t>exchange </a:t>
                </a:r>
                <a:r>
                  <a:rPr lang="en-US" b="1" i="1" dirty="0"/>
                  <a:t>rate </a:t>
                </a:r>
                <a:r>
                  <a:rPr lang="en-US" b="1" i="1" dirty="0" smtClean="0"/>
                  <a:t>anchor</a:t>
                </a:r>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56</a:t>
            </a:fld>
            <a:endParaRPr lang="pt-BR"/>
          </a:p>
        </p:txBody>
      </p:sp>
      <p:sp>
        <p:nvSpPr>
          <p:cNvPr id="4" name="Titre 3"/>
          <p:cNvSpPr>
            <a:spLocks noGrp="1"/>
          </p:cNvSpPr>
          <p:nvPr>
            <p:ph type="title"/>
          </p:nvPr>
        </p:nvSpPr>
        <p:spPr/>
        <p:txBody>
          <a:bodyPr/>
          <a:lstStyle/>
          <a:p>
            <a:r>
              <a:rPr lang="fr-FR" dirty="0" err="1" smtClean="0"/>
              <a:t>Precommitment</a:t>
            </a:r>
            <a:r>
              <a:rPr lang="fr-FR" dirty="0" smtClean="0"/>
              <a:t> Inflation and Exchange Rate</a:t>
            </a:r>
            <a:endParaRPr lang="en-US" dirty="0"/>
          </a:p>
        </p:txBody>
      </p:sp>
    </p:spTree>
    <p:extLst>
      <p:ext uri="{BB962C8B-B14F-4D97-AF65-F5344CB8AC3E}">
        <p14:creationId xmlns:p14="http://schemas.microsoft.com/office/powerpoint/2010/main" val="13317088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sz="2400" dirty="0" smtClean="0"/>
              <a:t>Advantage of exchange </a:t>
            </a:r>
            <a:r>
              <a:rPr lang="en-US" sz="2400" dirty="0"/>
              <a:t>rate as an </a:t>
            </a:r>
            <a:r>
              <a:rPr lang="en-US" sz="2400" dirty="0" smtClean="0"/>
              <a:t>anchor: visible </a:t>
            </a:r>
            <a:r>
              <a:rPr lang="en-US" sz="2400" dirty="0"/>
              <a:t>and easily verifiable instrument, therefore </a:t>
            </a:r>
            <a:r>
              <a:rPr lang="en-US" sz="2400" dirty="0" smtClean="0"/>
              <a:t>efficient </a:t>
            </a:r>
            <a:r>
              <a:rPr lang="en-US" sz="2400" dirty="0"/>
              <a:t>as a sign of the government commitment to low inflation rates. </a:t>
            </a:r>
            <a:endParaRPr lang="en-US" sz="2400" dirty="0" smtClean="0"/>
          </a:p>
          <a:p>
            <a:endParaRPr lang="en-US" sz="2400" dirty="0"/>
          </a:p>
          <a:p>
            <a:r>
              <a:rPr lang="en-US" sz="2400" dirty="0" smtClean="0"/>
              <a:t>Disadvantage: the </a:t>
            </a:r>
            <a:r>
              <a:rPr lang="en-US" sz="2400" dirty="0"/>
              <a:t>government loses it monetary policy autonomy. </a:t>
            </a:r>
            <a:endParaRPr lang="en-US" sz="2400" dirty="0" smtClean="0"/>
          </a:p>
          <a:p>
            <a:pPr lvl="1"/>
            <a:r>
              <a:rPr lang="en-US" sz="2000" dirty="0" smtClean="0"/>
              <a:t>It </a:t>
            </a:r>
            <a:r>
              <a:rPr lang="en-US" sz="2000" dirty="0"/>
              <a:t>would be desirable to use monetary policy to soften temporary shocks to the </a:t>
            </a:r>
            <a:r>
              <a:rPr lang="en-US" sz="2000" dirty="0" smtClean="0"/>
              <a:t>economy.</a:t>
            </a:r>
          </a:p>
          <a:p>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57</a:t>
            </a:fld>
            <a:endParaRPr lang="pt-BR"/>
          </a:p>
        </p:txBody>
      </p:sp>
      <p:sp>
        <p:nvSpPr>
          <p:cNvPr id="4" name="Titre 3"/>
          <p:cNvSpPr>
            <a:spLocks noGrp="1"/>
          </p:cNvSpPr>
          <p:nvPr>
            <p:ph type="title"/>
          </p:nvPr>
        </p:nvSpPr>
        <p:spPr/>
        <p:txBody>
          <a:bodyPr/>
          <a:lstStyle/>
          <a:p>
            <a:r>
              <a:rPr lang="fr-FR" dirty="0" smtClean="0"/>
              <a:t>Exchange Rate: Nominal Anchor</a:t>
            </a:r>
            <a:endParaRPr lang="en-US" dirty="0"/>
          </a:p>
        </p:txBody>
      </p:sp>
    </p:spTree>
    <p:extLst>
      <p:ext uri="{BB962C8B-B14F-4D97-AF65-F5344CB8AC3E}">
        <p14:creationId xmlns:p14="http://schemas.microsoft.com/office/powerpoint/2010/main" val="33738053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smtClean="0"/>
          </a:p>
          <a:p>
            <a:r>
              <a:rPr lang="en-US" dirty="0" smtClean="0"/>
              <a:t>Important: the </a:t>
            </a:r>
            <a:r>
              <a:rPr lang="en-US" dirty="0"/>
              <a:t>policy only works if the government effectively follows a monetary policy compatible with the fixed exchange rate</a:t>
            </a:r>
            <a:r>
              <a:rPr lang="en-US" dirty="0" smtClean="0"/>
              <a:t>.</a:t>
            </a:r>
          </a:p>
          <a:p>
            <a:pPr lvl="1"/>
            <a:r>
              <a:rPr lang="en-US" dirty="0" smtClean="0"/>
              <a:t>Otherwise, it is prone to speculative attacks</a:t>
            </a:r>
          </a:p>
          <a:p>
            <a:endParaRPr lang="en-US" dirty="0" smtClean="0"/>
          </a:p>
          <a:p>
            <a:endParaRPr lang="en-US" dirty="0"/>
          </a:p>
          <a:p>
            <a:r>
              <a:rPr lang="en-US" dirty="0" smtClean="0"/>
              <a:t>In </a:t>
            </a:r>
            <a:r>
              <a:rPr lang="en-US" dirty="0"/>
              <a:t>general, the experience showed that fixed rate regimes produced overvalued real exchange rates, be it due to residual inflation or to external shocks. </a:t>
            </a:r>
          </a:p>
          <a:p>
            <a:pPr lvl="1"/>
            <a:r>
              <a:rPr lang="en-US" dirty="0"/>
              <a:t>Result: trade balance deterioration </a:t>
            </a:r>
          </a:p>
          <a:p>
            <a:pPr marL="45720" indent="0">
              <a:buNone/>
            </a:pP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58</a:t>
            </a:fld>
            <a:endParaRPr lang="pt-BR"/>
          </a:p>
        </p:txBody>
      </p:sp>
      <p:sp>
        <p:nvSpPr>
          <p:cNvPr id="4" name="Titre 3"/>
          <p:cNvSpPr>
            <a:spLocks noGrp="1"/>
          </p:cNvSpPr>
          <p:nvPr>
            <p:ph type="title"/>
          </p:nvPr>
        </p:nvSpPr>
        <p:spPr/>
        <p:txBody>
          <a:bodyPr/>
          <a:lstStyle/>
          <a:p>
            <a:r>
              <a:rPr lang="fr-FR" dirty="0" smtClean="0"/>
              <a:t>Exchange Rate: Nominal Anchor</a:t>
            </a:r>
            <a:endParaRPr lang="en-US" dirty="0"/>
          </a:p>
        </p:txBody>
      </p:sp>
    </p:spTree>
    <p:extLst>
      <p:ext uri="{BB962C8B-B14F-4D97-AF65-F5344CB8AC3E}">
        <p14:creationId xmlns:p14="http://schemas.microsoft.com/office/powerpoint/2010/main" val="5855997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a:t>Argentina tried to solve its recurrent problem with high inflation by adopting a currency board regime, which demands a greater commitment to exchange rate parity. </a:t>
            </a:r>
            <a:endParaRPr lang="en-US" dirty="0" smtClean="0"/>
          </a:p>
          <a:p>
            <a:endParaRPr lang="en-US" dirty="0" smtClean="0"/>
          </a:p>
          <a:p>
            <a:r>
              <a:rPr lang="en-US" dirty="0" smtClean="0"/>
              <a:t>Adjustment mechanism to an </a:t>
            </a:r>
            <a:r>
              <a:rPr lang="en-US" dirty="0"/>
              <a:t>external shock </a:t>
            </a:r>
            <a:r>
              <a:rPr lang="en-US" dirty="0" smtClean="0"/>
              <a:t>that balance of payments deficit:</a:t>
            </a:r>
          </a:p>
          <a:p>
            <a:pPr lvl="1"/>
            <a:r>
              <a:rPr lang="en-US" dirty="0" smtClean="0"/>
              <a:t>the </a:t>
            </a:r>
            <a:r>
              <a:rPr lang="en-US" dirty="0"/>
              <a:t>government must sell reserves to cover the </a:t>
            </a:r>
            <a:r>
              <a:rPr lang="en-US" dirty="0" smtClean="0"/>
              <a:t>balance </a:t>
            </a:r>
            <a:r>
              <a:rPr lang="en-US" dirty="0"/>
              <a:t>of payments </a:t>
            </a:r>
            <a:r>
              <a:rPr lang="en-US" dirty="0" smtClean="0"/>
              <a:t>deficit =&gt; monetary </a:t>
            </a:r>
            <a:r>
              <a:rPr lang="en-US" dirty="0"/>
              <a:t>contraction. </a:t>
            </a:r>
            <a:endParaRPr lang="en-US" dirty="0" smtClean="0"/>
          </a:p>
          <a:p>
            <a:pPr lvl="1"/>
            <a:r>
              <a:rPr lang="en-US" dirty="0" smtClean="0"/>
              <a:t>In </a:t>
            </a:r>
            <a:r>
              <a:rPr lang="en-US" dirty="0"/>
              <a:t>theory, monetary contraction </a:t>
            </a:r>
            <a:r>
              <a:rPr lang="en-US" dirty="0" smtClean="0"/>
              <a:t>=&gt; reduction </a:t>
            </a:r>
            <a:r>
              <a:rPr lang="en-US" dirty="0"/>
              <a:t>in domestic </a:t>
            </a:r>
            <a:r>
              <a:rPr lang="en-US" dirty="0" smtClean="0"/>
              <a:t>prices =&gt; domestic </a:t>
            </a:r>
            <a:r>
              <a:rPr lang="en-US" dirty="0"/>
              <a:t>goods </a:t>
            </a:r>
            <a:r>
              <a:rPr lang="en-US" dirty="0" smtClean="0"/>
              <a:t>more </a:t>
            </a:r>
            <a:r>
              <a:rPr lang="en-US" dirty="0"/>
              <a:t>competitive </a:t>
            </a:r>
            <a:r>
              <a:rPr lang="en-US" dirty="0" smtClean="0"/>
              <a:t>=&gt; higher trade balance, </a:t>
            </a:r>
            <a:r>
              <a:rPr lang="en-US" dirty="0"/>
              <a:t>rebalancing the balance of payments.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59</a:t>
            </a:fld>
            <a:endParaRPr lang="pt-BR"/>
          </a:p>
        </p:txBody>
      </p:sp>
      <p:sp>
        <p:nvSpPr>
          <p:cNvPr id="4" name="Titre 3"/>
          <p:cNvSpPr>
            <a:spLocks noGrp="1"/>
          </p:cNvSpPr>
          <p:nvPr>
            <p:ph type="title"/>
          </p:nvPr>
        </p:nvSpPr>
        <p:spPr/>
        <p:txBody>
          <a:bodyPr/>
          <a:lstStyle/>
          <a:p>
            <a:r>
              <a:rPr lang="fr-FR" dirty="0" smtClean="0"/>
              <a:t>Case </a:t>
            </a:r>
            <a:r>
              <a:rPr lang="fr-FR" dirty="0" err="1" smtClean="0"/>
              <a:t>Study</a:t>
            </a:r>
            <a:r>
              <a:rPr lang="fr-FR" dirty="0" smtClean="0"/>
              <a:t>: </a:t>
            </a:r>
            <a:r>
              <a:rPr lang="en-US" dirty="0"/>
              <a:t>The Currency Board Regime in Argentina</a:t>
            </a:r>
          </a:p>
        </p:txBody>
      </p:sp>
    </p:spTree>
    <p:extLst>
      <p:ext uri="{BB962C8B-B14F-4D97-AF65-F5344CB8AC3E}">
        <p14:creationId xmlns:p14="http://schemas.microsoft.com/office/powerpoint/2010/main" val="101133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en-US" dirty="0" smtClean="0"/>
          </a:p>
          <a:p>
            <a:r>
              <a:rPr lang="en-US" dirty="0" smtClean="0"/>
              <a:t>There is a large diversity of exchange rate regimes, which can be divided into three large groups </a:t>
            </a:r>
          </a:p>
          <a:p>
            <a:pPr lvl="1"/>
            <a:endParaRPr lang="en-US" dirty="0" smtClean="0"/>
          </a:p>
          <a:p>
            <a:pPr lvl="1"/>
            <a:r>
              <a:rPr lang="en-US" dirty="0" smtClean="0"/>
              <a:t>floating regimes, </a:t>
            </a:r>
          </a:p>
          <a:p>
            <a:pPr lvl="1"/>
            <a:r>
              <a:rPr lang="en-US" dirty="0" smtClean="0"/>
              <a:t>flexible parity regimes and </a:t>
            </a:r>
          </a:p>
          <a:p>
            <a:pPr lvl="1"/>
            <a:r>
              <a:rPr lang="en-US" dirty="0" smtClean="0"/>
              <a:t>fixed parity regimes. </a:t>
            </a:r>
          </a:p>
          <a:p>
            <a:endParaRPr lang="en-US" b="1" dirty="0" smtClean="0"/>
          </a:p>
          <a:p>
            <a:r>
              <a:rPr lang="en-US" dirty="0" smtClean="0"/>
              <a:t>Following is a classification of the exchange rate regimes, ordered from the most flexible to the most rigid</a:t>
            </a:r>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a:t>
            </a:fld>
            <a:endParaRPr lang="pt-BR"/>
          </a:p>
        </p:txBody>
      </p:sp>
      <p:sp>
        <p:nvSpPr>
          <p:cNvPr id="4" name="Titre 3"/>
          <p:cNvSpPr>
            <a:spLocks noGrp="1"/>
          </p:cNvSpPr>
          <p:nvPr>
            <p:ph type="title"/>
          </p:nvPr>
        </p:nvSpPr>
        <p:spPr/>
        <p:txBody>
          <a:bodyPr/>
          <a:lstStyle/>
          <a:p>
            <a:r>
              <a:rPr lang="pt-BR" dirty="0" smtClean="0"/>
              <a:t>Classification of Exchange Rate Regimes</a:t>
            </a: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en-US" dirty="0"/>
              <a:t>In practice, however, the solution is not that simple. </a:t>
            </a:r>
            <a:endParaRPr lang="en-US" dirty="0" smtClean="0"/>
          </a:p>
          <a:p>
            <a:endParaRPr lang="en-US" dirty="0"/>
          </a:p>
          <a:p>
            <a:r>
              <a:rPr lang="en-US" dirty="0" smtClean="0"/>
              <a:t>Workers </a:t>
            </a:r>
            <a:r>
              <a:rPr lang="en-US" dirty="0"/>
              <a:t>rarely accept a reduction in their nominal wage and producers are reticent to permanently reduce the price of their products. </a:t>
            </a:r>
            <a:endParaRPr lang="en-US" dirty="0" smtClean="0"/>
          </a:p>
          <a:p>
            <a:endParaRPr lang="en-US" dirty="0"/>
          </a:p>
          <a:p>
            <a:r>
              <a:rPr lang="en-US" dirty="0" smtClean="0"/>
              <a:t>Hence, monetary </a:t>
            </a:r>
            <a:r>
              <a:rPr lang="en-US" dirty="0"/>
              <a:t>contraction </a:t>
            </a:r>
            <a:r>
              <a:rPr lang="en-US" dirty="0" smtClean="0"/>
              <a:t>=&gt; recession</a:t>
            </a:r>
            <a:r>
              <a:rPr lang="en-US" dirty="0"/>
              <a:t>, with little impact on prices. </a:t>
            </a:r>
            <a:endParaRPr lang="en-US" dirty="0" smtClean="0"/>
          </a:p>
          <a:p>
            <a:endParaRPr lang="en-US" dirty="0"/>
          </a:p>
          <a:p>
            <a:r>
              <a:rPr lang="en-US" dirty="0" smtClean="0"/>
              <a:t>This </a:t>
            </a:r>
            <a:r>
              <a:rPr lang="en-US" dirty="0"/>
              <a:t>is what happened in </a:t>
            </a:r>
            <a:r>
              <a:rPr lang="en-US" dirty="0" smtClean="0"/>
              <a:t>Argentina: shocks </a:t>
            </a:r>
            <a:r>
              <a:rPr lang="en-US" dirty="0"/>
              <a:t>led to </a:t>
            </a:r>
            <a:r>
              <a:rPr lang="en-US" dirty="0" smtClean="0"/>
              <a:t>trade deficits + credibility </a:t>
            </a:r>
            <a:r>
              <a:rPr lang="en-US" dirty="0"/>
              <a:t>problems </a:t>
            </a:r>
            <a:r>
              <a:rPr lang="en-US" dirty="0" smtClean="0"/>
              <a:t>= hesitant investors =</a:t>
            </a:r>
            <a:r>
              <a:rPr lang="fr-FR" dirty="0" smtClean="0"/>
              <a:t>&gt;</a:t>
            </a:r>
            <a:r>
              <a:rPr lang="en-US" dirty="0" smtClean="0"/>
              <a:t> balance </a:t>
            </a:r>
            <a:r>
              <a:rPr lang="en-US" dirty="0"/>
              <a:t>of payments </a:t>
            </a:r>
            <a:r>
              <a:rPr lang="en-US" dirty="0" smtClean="0"/>
              <a:t>growing deficits =&gt; monetary </a:t>
            </a:r>
            <a:r>
              <a:rPr lang="en-US" dirty="0"/>
              <a:t>contraction. </a:t>
            </a:r>
            <a:endParaRPr lang="en-US" dirty="0" smtClean="0"/>
          </a:p>
          <a:p>
            <a:endParaRPr lang="en-US" dirty="0"/>
          </a:p>
          <a:p>
            <a:r>
              <a:rPr lang="en-US" dirty="0" smtClean="0"/>
              <a:t>Lack </a:t>
            </a:r>
            <a:r>
              <a:rPr lang="en-US" dirty="0"/>
              <a:t>of liquidity was such that barter clubs began to proliferate around the country, where citizens traded goods among themselves. </a:t>
            </a:r>
            <a:endParaRPr lang="en-US" dirty="0" smtClean="0"/>
          </a:p>
          <a:p>
            <a:endParaRPr lang="en-US" dirty="0"/>
          </a:p>
          <a:p>
            <a:r>
              <a:rPr lang="en-US" dirty="0" smtClean="0"/>
              <a:t>Bonds </a:t>
            </a:r>
            <a:r>
              <a:rPr lang="en-US" dirty="0"/>
              <a:t>issued by local governments began to be used as a means of payment.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60</a:t>
            </a:fld>
            <a:endParaRPr lang="pt-BR"/>
          </a:p>
        </p:txBody>
      </p:sp>
      <p:sp>
        <p:nvSpPr>
          <p:cNvPr id="4" name="Titre 3"/>
          <p:cNvSpPr>
            <a:spLocks noGrp="1"/>
          </p:cNvSpPr>
          <p:nvPr>
            <p:ph type="title"/>
          </p:nvPr>
        </p:nvSpPr>
        <p:spPr/>
        <p:txBody>
          <a:bodyPr/>
          <a:lstStyle/>
          <a:p>
            <a:r>
              <a:rPr lang="fr-FR" dirty="0" smtClean="0"/>
              <a:t>Case </a:t>
            </a:r>
            <a:r>
              <a:rPr lang="fr-FR" dirty="0" err="1" smtClean="0"/>
              <a:t>Study</a:t>
            </a:r>
            <a:r>
              <a:rPr lang="fr-FR" dirty="0" smtClean="0"/>
              <a:t>: </a:t>
            </a:r>
            <a:r>
              <a:rPr lang="en-US" dirty="0"/>
              <a:t>The Currency Board Regime in Argentina</a:t>
            </a:r>
          </a:p>
        </p:txBody>
      </p:sp>
    </p:spTree>
    <p:extLst>
      <p:ext uri="{BB962C8B-B14F-4D97-AF65-F5344CB8AC3E}">
        <p14:creationId xmlns:p14="http://schemas.microsoft.com/office/powerpoint/2010/main" val="11593194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Tendency </a:t>
            </a:r>
            <a:r>
              <a:rPr lang="en-US" dirty="0"/>
              <a:t>in the </a:t>
            </a:r>
            <a:r>
              <a:rPr lang="en-US" dirty="0" smtClean="0"/>
              <a:t>2000s: inflation targeting regime with </a:t>
            </a:r>
            <a:r>
              <a:rPr lang="en-US" dirty="0"/>
              <a:t>an independent central </a:t>
            </a:r>
            <a:r>
              <a:rPr lang="en-US" dirty="0" smtClean="0"/>
              <a:t>bank + floating </a:t>
            </a:r>
            <a:r>
              <a:rPr lang="en-US" dirty="0"/>
              <a:t>exchange </a:t>
            </a:r>
            <a:r>
              <a:rPr lang="en-US" dirty="0" smtClean="0"/>
              <a:t>rate </a:t>
            </a:r>
          </a:p>
          <a:p>
            <a:pPr lvl="1">
              <a:buFont typeface="Symbol" panose="05050102010706020507" pitchFamily="18" charset="2"/>
              <a:buChar char="Þ"/>
            </a:pPr>
            <a:r>
              <a:rPr lang="en-US" dirty="0" smtClean="0"/>
              <a:t> </a:t>
            </a:r>
          </a:p>
          <a:p>
            <a:pPr lvl="1">
              <a:buFont typeface="Symbol" panose="05050102010706020507" pitchFamily="18" charset="2"/>
              <a:buChar char="Þ"/>
            </a:pPr>
            <a:r>
              <a:rPr lang="en-US" dirty="0" smtClean="0"/>
              <a:t>monetary </a:t>
            </a:r>
            <a:r>
              <a:rPr lang="en-US" dirty="0"/>
              <a:t>austerity to maintain inflation under control, without the risk of external imbalances as those from a fixed exchange </a:t>
            </a:r>
            <a:r>
              <a:rPr lang="en-US" dirty="0" smtClean="0"/>
              <a:t>rate</a:t>
            </a:r>
          </a:p>
          <a:p>
            <a:pPr marL="365760" lvl="1" indent="0">
              <a:buNone/>
            </a:pPr>
            <a:endParaRPr lang="en-US" dirty="0" smtClean="0"/>
          </a:p>
          <a:p>
            <a:pPr lvl="1"/>
            <a:r>
              <a:rPr lang="en-US" dirty="0" smtClean="0"/>
              <a:t>Floating </a:t>
            </a:r>
            <a:r>
              <a:rPr lang="en-US" dirty="0"/>
              <a:t>exchange </a:t>
            </a:r>
            <a:r>
              <a:rPr lang="en-US" dirty="0" smtClean="0"/>
              <a:t>= monetary </a:t>
            </a:r>
            <a:r>
              <a:rPr lang="en-US" dirty="0"/>
              <a:t>policy autonomy </a:t>
            </a:r>
            <a:endParaRPr lang="en-US" dirty="0" smtClean="0"/>
          </a:p>
          <a:p>
            <a:pPr lvl="1"/>
            <a:endParaRPr lang="en-US" dirty="0" smtClean="0"/>
          </a:p>
          <a:p>
            <a:pPr lvl="1"/>
            <a:r>
              <a:rPr lang="en-US" dirty="0" smtClean="0"/>
              <a:t>Inflation </a:t>
            </a:r>
            <a:r>
              <a:rPr lang="en-US" dirty="0"/>
              <a:t>targeting </a:t>
            </a:r>
            <a:r>
              <a:rPr lang="en-US" dirty="0" smtClean="0"/>
              <a:t>= clear monetary policy to be followed, which objective should be the maintenance of inflation within a previously established band.</a:t>
            </a:r>
          </a:p>
          <a:p>
            <a:endParaRPr lang="en-US" dirty="0" smtClean="0"/>
          </a:p>
          <a:p>
            <a:pPr lvl="1"/>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61</a:t>
            </a:fld>
            <a:endParaRPr lang="pt-BR"/>
          </a:p>
        </p:txBody>
      </p:sp>
      <p:sp>
        <p:nvSpPr>
          <p:cNvPr id="4" name="Titre 3"/>
          <p:cNvSpPr>
            <a:spLocks noGrp="1"/>
          </p:cNvSpPr>
          <p:nvPr>
            <p:ph type="title"/>
          </p:nvPr>
        </p:nvSpPr>
        <p:spPr/>
        <p:txBody>
          <a:bodyPr/>
          <a:lstStyle/>
          <a:p>
            <a:r>
              <a:rPr lang="fr-FR" dirty="0" smtClean="0"/>
              <a:t>Inflation </a:t>
            </a:r>
            <a:r>
              <a:rPr lang="fr-FR" dirty="0" err="1" smtClean="0"/>
              <a:t>Targeting</a:t>
            </a:r>
            <a:r>
              <a:rPr lang="fr-FR" dirty="0" smtClean="0"/>
              <a:t>: </a:t>
            </a:r>
            <a:br>
              <a:rPr lang="fr-FR" dirty="0" smtClean="0"/>
            </a:br>
            <a:r>
              <a:rPr lang="fr-FR" dirty="0" smtClean="0"/>
              <a:t>Nominal Anchor</a:t>
            </a:r>
            <a:endParaRPr lang="en-US" dirty="0"/>
          </a:p>
        </p:txBody>
      </p:sp>
    </p:spTree>
    <p:extLst>
      <p:ext uri="{BB962C8B-B14F-4D97-AF65-F5344CB8AC3E}">
        <p14:creationId xmlns:p14="http://schemas.microsoft.com/office/powerpoint/2010/main" val="42667177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b="1" dirty="0"/>
          </a:p>
          <a:p>
            <a:r>
              <a:rPr lang="en-US" dirty="0" smtClean="0"/>
              <a:t>The </a:t>
            </a:r>
            <a:r>
              <a:rPr lang="en-US" dirty="0"/>
              <a:t>system requires, however, better quality institutions. </a:t>
            </a:r>
            <a:endParaRPr lang="en-US" dirty="0" smtClean="0"/>
          </a:p>
          <a:p>
            <a:pPr marL="708660" lvl="1" indent="-342900">
              <a:buFont typeface="+mj-lt"/>
              <a:buAutoNum type="arabicPeriod"/>
            </a:pPr>
            <a:r>
              <a:rPr lang="en-US" dirty="0" smtClean="0"/>
              <a:t>the </a:t>
            </a:r>
            <a:r>
              <a:rPr lang="en-US" dirty="0"/>
              <a:t>government cannot use monetary policy for its own political goals, such as, for example, to stimulate economic activity before an election. </a:t>
            </a:r>
            <a:endParaRPr lang="en-US" dirty="0" smtClean="0"/>
          </a:p>
          <a:p>
            <a:pPr marL="708660" lvl="1" indent="-342900">
              <a:buFont typeface="+mj-lt"/>
              <a:buAutoNum type="arabicPeriod"/>
            </a:pPr>
            <a:r>
              <a:rPr lang="en-US" dirty="0" smtClean="0"/>
              <a:t>the </a:t>
            </a:r>
            <a:r>
              <a:rPr lang="en-US" dirty="0"/>
              <a:t>central bank should develop technical abilities needed to refine its monetary policy to reach inflation </a:t>
            </a:r>
            <a:r>
              <a:rPr lang="en-US" dirty="0" smtClean="0"/>
              <a:t>targeting (data </a:t>
            </a:r>
            <a:r>
              <a:rPr lang="en-US" dirty="0"/>
              <a:t>processing and </a:t>
            </a:r>
            <a:r>
              <a:rPr lang="en-US" dirty="0" smtClean="0"/>
              <a:t>econometric </a:t>
            </a:r>
            <a:r>
              <a:rPr lang="en-US" dirty="0"/>
              <a:t>models to estimate the proper </a:t>
            </a:r>
            <a:r>
              <a:rPr lang="en-US" dirty="0" smtClean="0"/>
              <a:t>policy)</a:t>
            </a:r>
          </a:p>
          <a:p>
            <a:pPr marL="708660" lvl="1" indent="-342900">
              <a:buFont typeface="+mj-lt"/>
              <a:buAutoNum type="arabicPeriod"/>
            </a:pPr>
            <a:r>
              <a:rPr lang="en-US" dirty="0" smtClean="0"/>
              <a:t>communication </a:t>
            </a:r>
            <a:r>
              <a:rPr lang="en-US" dirty="0"/>
              <a:t>instruments should be created to allow its policies to be more transparent to the </a:t>
            </a:r>
            <a:r>
              <a:rPr lang="en-US" dirty="0" smtClean="0"/>
              <a:t>public, to ensure credibility and keep low inflation expectations</a:t>
            </a:r>
          </a:p>
          <a:p>
            <a:pPr marL="708660" lvl="1" indent="-342900">
              <a:buFont typeface="+mj-lt"/>
              <a:buAutoNum type="arabicPeriod"/>
            </a:pPr>
            <a:r>
              <a:rPr lang="en-US" dirty="0" smtClean="0"/>
              <a:t>the </a:t>
            </a:r>
            <a:r>
              <a:rPr lang="en-US" dirty="0"/>
              <a:t>central bank should build its credibility with the goal of more efficiently </a:t>
            </a:r>
            <a:r>
              <a:rPr lang="en-US" dirty="0" smtClean="0"/>
              <a:t>fighting inflation</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62</a:t>
            </a:fld>
            <a:endParaRPr lang="pt-BR"/>
          </a:p>
        </p:txBody>
      </p:sp>
      <p:sp>
        <p:nvSpPr>
          <p:cNvPr id="4" name="Titre 3"/>
          <p:cNvSpPr>
            <a:spLocks noGrp="1"/>
          </p:cNvSpPr>
          <p:nvPr>
            <p:ph type="title"/>
          </p:nvPr>
        </p:nvSpPr>
        <p:spPr/>
        <p:txBody>
          <a:bodyPr/>
          <a:lstStyle/>
          <a:p>
            <a:r>
              <a:rPr lang="fr-FR" dirty="0" smtClean="0"/>
              <a:t>Exchange Rate: Nominal Anchor</a:t>
            </a:r>
            <a:endParaRPr lang="en-US" dirty="0"/>
          </a:p>
        </p:txBody>
      </p:sp>
    </p:spTree>
    <p:extLst>
      <p:ext uri="{BB962C8B-B14F-4D97-AF65-F5344CB8AC3E}">
        <p14:creationId xmlns:p14="http://schemas.microsoft.com/office/powerpoint/2010/main" val="5093793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p>
          <a:p>
            <a:pPr lvl="1"/>
            <a:r>
              <a:rPr lang="en-US" b="1" dirty="0" smtClean="0"/>
              <a:t>Fixed </a:t>
            </a:r>
            <a:r>
              <a:rPr lang="en-US" b="1" i="1" dirty="0"/>
              <a:t>vs.</a:t>
            </a:r>
            <a:r>
              <a:rPr lang="en-US" b="1" dirty="0"/>
              <a:t> Flexible Exchange </a:t>
            </a:r>
            <a:r>
              <a:rPr lang="en-US" b="1" dirty="0" smtClean="0"/>
              <a:t>Rate</a:t>
            </a:r>
          </a:p>
          <a:p>
            <a:pPr lvl="1"/>
            <a:r>
              <a:rPr lang="fr-FR" b="1" dirty="0" smtClean="0"/>
              <a:t>Optimum </a:t>
            </a:r>
            <a:r>
              <a:rPr lang="fr-FR" b="1" dirty="0" err="1" smtClean="0"/>
              <a:t>Currency</a:t>
            </a:r>
            <a:r>
              <a:rPr lang="fr-FR" b="1" dirty="0" smtClean="0"/>
              <a:t> Area</a:t>
            </a:r>
          </a:p>
          <a:p>
            <a:pPr lvl="1"/>
            <a:r>
              <a:rPr lang="fr-FR" b="1" dirty="0" smtClean="0"/>
              <a:t>Inflation and Exchange Rate </a:t>
            </a:r>
            <a:r>
              <a:rPr lang="fr-FR" b="1" dirty="0" err="1" smtClean="0"/>
              <a:t>Anchoring</a:t>
            </a:r>
            <a:endParaRPr lang="fr-FR" b="1" dirty="0" smtClean="0"/>
          </a:p>
          <a:p>
            <a:pPr lvl="1"/>
            <a:r>
              <a:rPr lang="fr-FR" b="1" dirty="0" smtClean="0">
                <a:solidFill>
                  <a:schemeClr val="accent2"/>
                </a:solidFill>
              </a:rPr>
              <a:t>Exchange Rate </a:t>
            </a:r>
            <a:r>
              <a:rPr lang="fr-FR" b="1" dirty="0" err="1" smtClean="0">
                <a:solidFill>
                  <a:schemeClr val="accent2"/>
                </a:solidFill>
              </a:rPr>
              <a:t>Regime</a:t>
            </a:r>
            <a:r>
              <a:rPr lang="fr-FR" b="1" dirty="0" smtClean="0">
                <a:solidFill>
                  <a:schemeClr val="accent2"/>
                </a:solidFill>
              </a:rPr>
              <a:t> and Financial </a:t>
            </a:r>
            <a:r>
              <a:rPr lang="fr-FR" b="1" dirty="0" err="1" smtClean="0">
                <a:solidFill>
                  <a:schemeClr val="accent2"/>
                </a:solidFill>
              </a:rPr>
              <a:t>Dollarization</a:t>
            </a:r>
            <a:endParaRPr lang="fr-FR" b="1" dirty="0" smtClean="0">
              <a:solidFill>
                <a:schemeClr val="accent2"/>
              </a:solidFill>
            </a:endParaRPr>
          </a:p>
          <a:p>
            <a:pPr lvl="1"/>
            <a:r>
              <a:rPr lang="fr-FR" b="1" dirty="0" smtClean="0"/>
              <a:t>Exchange Rate </a:t>
            </a:r>
            <a:r>
              <a:rPr lang="fr-FR" b="1" dirty="0" err="1" smtClean="0"/>
              <a:t>Regime</a:t>
            </a:r>
            <a:r>
              <a:rPr lang="fr-FR" b="1" dirty="0" smtClean="0"/>
              <a:t>, </a:t>
            </a:r>
            <a:r>
              <a:rPr lang="fr-FR" b="1" dirty="0" err="1" smtClean="0"/>
              <a:t>Sovereign</a:t>
            </a:r>
            <a:r>
              <a:rPr lang="fr-FR" b="1" dirty="0" smtClean="0"/>
              <a:t> </a:t>
            </a:r>
            <a:r>
              <a:rPr lang="fr-FR" b="1" dirty="0" err="1" smtClean="0"/>
              <a:t>Debt</a:t>
            </a:r>
            <a:r>
              <a:rPr lang="fr-FR" b="1" dirty="0" smtClean="0"/>
              <a:t> and Crises</a:t>
            </a: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63</a:t>
            </a:fld>
            <a:endParaRPr lang="pt-BR"/>
          </a:p>
        </p:txBody>
      </p:sp>
      <p:sp>
        <p:nvSpPr>
          <p:cNvPr id="4" name="Titre 3"/>
          <p:cNvSpPr>
            <a:spLocks noGrp="1"/>
          </p:cNvSpPr>
          <p:nvPr>
            <p:ph type="title"/>
          </p:nvPr>
        </p:nvSpPr>
        <p:spPr/>
        <p:txBody>
          <a:bodyPr/>
          <a:lstStyle/>
          <a:p>
            <a:r>
              <a:rPr lang="fr-FR" dirty="0"/>
              <a:t>Plan: </a:t>
            </a:r>
            <a:r>
              <a:rPr lang="fr-FR" dirty="0" err="1"/>
              <a:t>Economic</a:t>
            </a:r>
            <a:r>
              <a:rPr lang="fr-FR" dirty="0"/>
              <a:t> Implications</a:t>
            </a:r>
            <a:endParaRPr lang="en-US" dirty="0"/>
          </a:p>
        </p:txBody>
      </p:sp>
    </p:spTree>
    <p:extLst>
      <p:ext uri="{BB962C8B-B14F-4D97-AF65-F5344CB8AC3E}">
        <p14:creationId xmlns:p14="http://schemas.microsoft.com/office/powerpoint/2010/main" val="41564822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b="1" dirty="0" smtClean="0"/>
          </a:p>
          <a:p>
            <a:r>
              <a:rPr lang="en-US" b="1" dirty="0" smtClean="0"/>
              <a:t>Financial Dollarization:</a:t>
            </a:r>
          </a:p>
          <a:p>
            <a:pPr lvl="1"/>
            <a:r>
              <a:rPr lang="en-US" dirty="0" smtClean="0"/>
              <a:t>domestic </a:t>
            </a:r>
            <a:r>
              <a:rPr lang="en-US" dirty="0"/>
              <a:t>investors </a:t>
            </a:r>
            <a:r>
              <a:rPr lang="en-US" dirty="0" smtClean="0"/>
              <a:t>purchase </a:t>
            </a:r>
            <a:r>
              <a:rPr lang="en-US" dirty="0"/>
              <a:t>assets denominated in foreign currency and </a:t>
            </a:r>
            <a:endParaRPr lang="en-US" dirty="0" smtClean="0"/>
          </a:p>
          <a:p>
            <a:pPr lvl="1"/>
            <a:r>
              <a:rPr lang="en-US" dirty="0" smtClean="0"/>
              <a:t>domestic </a:t>
            </a:r>
            <a:r>
              <a:rPr lang="en-US" dirty="0"/>
              <a:t>residents borrowing in foreign currency. </a:t>
            </a:r>
            <a:endParaRPr lang="en-US" dirty="0" smtClean="0"/>
          </a:p>
          <a:p>
            <a:endParaRPr lang="en-US" dirty="0" smtClean="0"/>
          </a:p>
          <a:p>
            <a:r>
              <a:rPr lang="en-US" dirty="0" smtClean="0"/>
              <a:t>‘</a:t>
            </a:r>
            <a:r>
              <a:rPr lang="en-US" dirty="0"/>
              <a:t>D</a:t>
            </a:r>
            <a:r>
              <a:rPr lang="en-US" dirty="0" smtClean="0"/>
              <a:t>ollarization</a:t>
            </a:r>
            <a:r>
              <a:rPr lang="en-US" dirty="0"/>
              <a:t>’ since, in general, </a:t>
            </a:r>
            <a:r>
              <a:rPr lang="en-US" dirty="0" smtClean="0"/>
              <a:t>dollar </a:t>
            </a:r>
            <a:r>
              <a:rPr lang="en-US" dirty="0"/>
              <a:t>that is the foreign currency </a:t>
            </a:r>
            <a:endParaRPr lang="en-US" dirty="0" smtClean="0"/>
          </a:p>
          <a:p>
            <a:endParaRPr lang="en-US" b="1" dirty="0" smtClean="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64</a:t>
            </a:fld>
            <a:endParaRPr lang="pt-BR"/>
          </a:p>
        </p:txBody>
      </p:sp>
      <p:sp>
        <p:nvSpPr>
          <p:cNvPr id="4" name="Titre 3"/>
          <p:cNvSpPr>
            <a:spLocks noGrp="1"/>
          </p:cNvSpPr>
          <p:nvPr>
            <p:ph type="title"/>
          </p:nvPr>
        </p:nvSpPr>
        <p:spPr/>
        <p:txBody>
          <a:bodyPr/>
          <a:lstStyle/>
          <a:p>
            <a:r>
              <a:rPr lang="en-US" dirty="0"/>
              <a:t>Financial Dollarization</a:t>
            </a:r>
          </a:p>
        </p:txBody>
      </p:sp>
    </p:spTree>
    <p:extLst>
      <p:ext uri="{BB962C8B-B14F-4D97-AF65-F5344CB8AC3E}">
        <p14:creationId xmlns:p14="http://schemas.microsoft.com/office/powerpoint/2010/main" val="18915376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buClr>
                <a:srgbClr val="A5B592"/>
              </a:buClr>
            </a:pPr>
            <a:r>
              <a:rPr lang="en-US" dirty="0" smtClean="0">
                <a:solidFill>
                  <a:srgbClr val="444D26"/>
                </a:solidFill>
              </a:rPr>
              <a:t>At </a:t>
            </a:r>
            <a:r>
              <a:rPr lang="en-US" dirty="0">
                <a:solidFill>
                  <a:srgbClr val="444D26"/>
                </a:solidFill>
              </a:rPr>
              <a:t>least three channels by which the adoption of a fixed exchange rate regime can incite financial </a:t>
            </a:r>
            <a:r>
              <a:rPr lang="en-US" dirty="0" smtClean="0">
                <a:solidFill>
                  <a:srgbClr val="444D26"/>
                </a:solidFill>
              </a:rPr>
              <a:t>dollarization</a:t>
            </a:r>
            <a:r>
              <a:rPr lang="en-US" dirty="0">
                <a:solidFill>
                  <a:srgbClr val="444D26"/>
                </a:solidFill>
              </a:rPr>
              <a:t>:</a:t>
            </a:r>
          </a:p>
          <a:p>
            <a:pPr marL="502920" indent="-457200">
              <a:buFont typeface="+mj-lt"/>
              <a:buAutoNum type="arabicPeriod"/>
            </a:pPr>
            <a:endParaRPr lang="en-US" b="1" dirty="0" smtClean="0"/>
          </a:p>
          <a:p>
            <a:pPr marL="502920" indent="-457200">
              <a:buFont typeface="+mj-lt"/>
              <a:buAutoNum type="arabicPeriod"/>
            </a:pPr>
            <a:r>
              <a:rPr lang="en-US" b="1" dirty="0" smtClean="0"/>
              <a:t>Fixed exchange rate = lo</a:t>
            </a:r>
            <a:r>
              <a:rPr lang="fr-FR" b="1" dirty="0" err="1" smtClean="0"/>
              <a:t>wer</a:t>
            </a:r>
            <a:r>
              <a:rPr lang="fr-FR" b="1" dirty="0" smtClean="0"/>
              <a:t> </a:t>
            </a:r>
            <a:r>
              <a:rPr lang="en-US" b="1" dirty="0" smtClean="0"/>
              <a:t>exchange </a:t>
            </a:r>
            <a:r>
              <a:rPr lang="en-US" b="1" dirty="0"/>
              <a:t>rate </a:t>
            </a:r>
            <a:r>
              <a:rPr lang="en-US" b="1" dirty="0" smtClean="0"/>
              <a:t>risk</a:t>
            </a:r>
          </a:p>
          <a:p>
            <a:pPr marL="502920" indent="-457200">
              <a:buFont typeface="+mj-lt"/>
              <a:buAutoNum type="arabicPeriod"/>
            </a:pPr>
            <a:r>
              <a:rPr lang="en-US" dirty="0" smtClean="0"/>
              <a:t>No credible fixed </a:t>
            </a:r>
            <a:r>
              <a:rPr lang="en-US" dirty="0"/>
              <a:t>exchange rate regime </a:t>
            </a:r>
            <a:r>
              <a:rPr lang="en-US" dirty="0" smtClean="0"/>
              <a:t>=&gt; the </a:t>
            </a:r>
            <a:r>
              <a:rPr lang="en-US" i="1" dirty="0"/>
              <a:t>peso problem</a:t>
            </a:r>
            <a:r>
              <a:rPr lang="en-US" b="1" dirty="0"/>
              <a:t>, </a:t>
            </a:r>
            <a:r>
              <a:rPr lang="en-US" dirty="0"/>
              <a:t>as discussed in Chapter </a:t>
            </a:r>
            <a:r>
              <a:rPr lang="en-US" dirty="0" smtClean="0"/>
              <a:t>3: domestic </a:t>
            </a:r>
            <a:r>
              <a:rPr lang="en-US" dirty="0"/>
              <a:t>interest rate </a:t>
            </a:r>
            <a:r>
              <a:rPr lang="en-US" dirty="0" smtClean="0"/>
              <a:t>higher </a:t>
            </a:r>
            <a:r>
              <a:rPr lang="en-US" dirty="0"/>
              <a:t>than </a:t>
            </a:r>
            <a:r>
              <a:rPr lang="en-US" dirty="0" smtClean="0"/>
              <a:t>foreign to </a:t>
            </a:r>
            <a:r>
              <a:rPr lang="en-US" dirty="0"/>
              <a:t>maintain the attractiveness of domestic </a:t>
            </a:r>
            <a:r>
              <a:rPr lang="en-US" dirty="0" smtClean="0"/>
              <a:t>assets</a:t>
            </a:r>
          </a:p>
          <a:p>
            <a:pPr marL="502920" indent="-457200">
              <a:buFont typeface="+mj-lt"/>
              <a:buAutoNum type="arabicPeriod"/>
            </a:pPr>
            <a:r>
              <a:rPr lang="en-US" dirty="0" smtClean="0"/>
              <a:t>Commitment </a:t>
            </a:r>
            <a:r>
              <a:rPr lang="en-US" dirty="0"/>
              <a:t>to defend the exchange rate parity can be taken as an implicit government guarantee to save banks and domestic businesses that are indebted in foreign currency. </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65</a:t>
            </a:fld>
            <a:endParaRPr lang="pt-BR"/>
          </a:p>
        </p:txBody>
      </p:sp>
      <p:sp>
        <p:nvSpPr>
          <p:cNvPr id="4" name="Titre 3"/>
          <p:cNvSpPr>
            <a:spLocks noGrp="1"/>
          </p:cNvSpPr>
          <p:nvPr>
            <p:ph type="title"/>
          </p:nvPr>
        </p:nvSpPr>
        <p:spPr/>
        <p:txBody>
          <a:bodyPr/>
          <a:lstStyle/>
          <a:p>
            <a:r>
              <a:rPr lang="en-US" dirty="0"/>
              <a:t>Financial Dollarization</a:t>
            </a:r>
          </a:p>
        </p:txBody>
      </p:sp>
    </p:spTree>
    <p:extLst>
      <p:ext uri="{BB962C8B-B14F-4D97-AF65-F5344CB8AC3E}">
        <p14:creationId xmlns:p14="http://schemas.microsoft.com/office/powerpoint/2010/main" val="34793044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Financial </a:t>
            </a:r>
            <a:r>
              <a:rPr lang="en-US" dirty="0"/>
              <a:t>dollarization </a:t>
            </a:r>
            <a:r>
              <a:rPr lang="en-US" dirty="0" smtClean="0"/>
              <a:t>causes </a:t>
            </a:r>
            <a:r>
              <a:rPr lang="en-US" dirty="0"/>
              <a:t>a mismatch of the monetary denomination of the assets and </a:t>
            </a:r>
            <a:r>
              <a:rPr lang="en-US" dirty="0" smtClean="0"/>
              <a:t>liabilities </a:t>
            </a:r>
          </a:p>
          <a:p>
            <a:endParaRPr lang="en-US" dirty="0" smtClean="0"/>
          </a:p>
          <a:p>
            <a:r>
              <a:rPr lang="en-US" dirty="0" smtClean="0"/>
              <a:t>Revenues in </a:t>
            </a:r>
            <a:r>
              <a:rPr lang="en-US" dirty="0"/>
              <a:t>domestic currency and the debt in foreign </a:t>
            </a:r>
            <a:r>
              <a:rPr lang="en-US" dirty="0" smtClean="0"/>
              <a:t>currency =&gt; </a:t>
            </a:r>
            <a:r>
              <a:rPr lang="en-US" dirty="0"/>
              <a:t>exchange rate depreciation increases the real cost of the debt </a:t>
            </a:r>
            <a:r>
              <a:rPr lang="en-US" dirty="0" smtClean="0"/>
              <a:t> </a:t>
            </a:r>
          </a:p>
          <a:p>
            <a:endParaRPr lang="en-US" dirty="0" smtClean="0"/>
          </a:p>
          <a:p>
            <a:r>
              <a:rPr lang="en-US" dirty="0" smtClean="0"/>
              <a:t>Consumption in </a:t>
            </a:r>
            <a:r>
              <a:rPr lang="en-US" dirty="0"/>
              <a:t>domestic </a:t>
            </a:r>
            <a:r>
              <a:rPr lang="en-US" dirty="0" smtClean="0"/>
              <a:t>currency and </a:t>
            </a:r>
            <a:r>
              <a:rPr lang="en-US" dirty="0"/>
              <a:t>savings in foreign currency</a:t>
            </a:r>
            <a:r>
              <a:rPr lang="en-US" dirty="0" smtClean="0"/>
              <a:t> =</a:t>
            </a:r>
            <a:r>
              <a:rPr lang="fr-FR" dirty="0" smtClean="0"/>
              <a:t>&gt;</a:t>
            </a:r>
            <a:r>
              <a:rPr lang="en-US" dirty="0" smtClean="0"/>
              <a:t> </a:t>
            </a:r>
            <a:r>
              <a:rPr lang="en-US" dirty="0"/>
              <a:t>exchange rate appreciation reduces the purchasing </a:t>
            </a:r>
            <a:r>
              <a:rPr lang="en-US" dirty="0" smtClean="0"/>
              <a:t>power</a:t>
            </a:r>
          </a:p>
          <a:p>
            <a:pPr marL="45720" indent="0">
              <a:buNone/>
            </a:pPr>
            <a:r>
              <a:rPr lang="en-US" dirty="0" smtClean="0"/>
              <a:t> </a:t>
            </a:r>
          </a:p>
          <a:p>
            <a:pPr>
              <a:buFont typeface="Symbol" panose="05050102010706020507" pitchFamily="18" charset="2"/>
              <a:buChar char="Þ"/>
            </a:pPr>
            <a:r>
              <a:rPr lang="en-US" dirty="0" smtClean="0"/>
              <a:t>F</a:t>
            </a:r>
            <a:r>
              <a:rPr lang="en-US" b="1" dirty="0" smtClean="0"/>
              <a:t>inancial </a:t>
            </a:r>
            <a:r>
              <a:rPr lang="en-US" b="1" dirty="0"/>
              <a:t>dollarization increases the exchange rate </a:t>
            </a:r>
            <a:r>
              <a:rPr lang="en-US" b="1" dirty="0" smtClean="0"/>
              <a:t>risk</a:t>
            </a:r>
            <a:r>
              <a:rPr lang="en-US" dirty="0" smtClean="0"/>
              <a:t>.</a:t>
            </a:r>
          </a:p>
          <a:p>
            <a:pPr>
              <a:buFont typeface="Symbol" panose="05050102010706020507" pitchFamily="18" charset="2"/>
              <a:buChar char="Þ"/>
            </a:pPr>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66</a:t>
            </a:fld>
            <a:endParaRPr lang="pt-BR"/>
          </a:p>
        </p:txBody>
      </p:sp>
      <p:sp>
        <p:nvSpPr>
          <p:cNvPr id="4" name="Titre 3"/>
          <p:cNvSpPr>
            <a:spLocks noGrp="1"/>
          </p:cNvSpPr>
          <p:nvPr>
            <p:ph type="title"/>
          </p:nvPr>
        </p:nvSpPr>
        <p:spPr/>
        <p:txBody>
          <a:bodyPr/>
          <a:lstStyle/>
          <a:p>
            <a:r>
              <a:rPr lang="fr-FR" dirty="0" smtClean="0"/>
              <a:t>Financial </a:t>
            </a:r>
            <a:r>
              <a:rPr lang="fr-FR" dirty="0" err="1" smtClean="0"/>
              <a:t>Dollarization</a:t>
            </a:r>
            <a:r>
              <a:rPr lang="fr-FR" dirty="0" smtClean="0"/>
              <a:t>: </a:t>
            </a:r>
            <a:r>
              <a:rPr lang="fr-FR" dirty="0" err="1" smtClean="0"/>
              <a:t>Problem</a:t>
            </a:r>
            <a:endParaRPr lang="en-US" dirty="0"/>
          </a:p>
        </p:txBody>
      </p:sp>
    </p:spTree>
    <p:extLst>
      <p:ext uri="{BB962C8B-B14F-4D97-AF65-F5344CB8AC3E}">
        <p14:creationId xmlns:p14="http://schemas.microsoft.com/office/powerpoint/2010/main" val="7454383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dirty="0"/>
              <a:t>Argentina </a:t>
            </a:r>
            <a:r>
              <a:rPr lang="en-US" dirty="0" smtClean="0"/>
              <a:t> currency </a:t>
            </a:r>
            <a:r>
              <a:rPr lang="en-US" dirty="0"/>
              <a:t>board regime </a:t>
            </a:r>
            <a:r>
              <a:rPr lang="en-US" dirty="0" smtClean="0"/>
              <a:t>1991-2001</a:t>
            </a:r>
          </a:p>
          <a:p>
            <a:endParaRPr lang="en-US" dirty="0" smtClean="0"/>
          </a:p>
          <a:p>
            <a:r>
              <a:rPr lang="en-US" dirty="0" smtClean="0"/>
              <a:t>1991</a:t>
            </a:r>
            <a:r>
              <a:rPr lang="fr-FR" dirty="0" smtClean="0"/>
              <a:t>-</a:t>
            </a:r>
            <a:r>
              <a:rPr lang="en-US" dirty="0" smtClean="0"/>
              <a:t>1998:  40% GDP </a:t>
            </a:r>
            <a:r>
              <a:rPr lang="en-US" dirty="0" err="1" smtClean="0"/>
              <a:t>gro</a:t>
            </a:r>
            <a:r>
              <a:rPr lang="fr-FR" dirty="0" smtClean="0"/>
              <a:t>w</a:t>
            </a:r>
            <a:r>
              <a:rPr lang="en-US" dirty="0" err="1" smtClean="0"/>
              <a:t>th</a:t>
            </a:r>
            <a:endParaRPr lang="en-US" dirty="0" smtClean="0"/>
          </a:p>
          <a:p>
            <a:endParaRPr lang="en-US" dirty="0" smtClean="0"/>
          </a:p>
          <a:p>
            <a:r>
              <a:rPr lang="en-US" dirty="0" smtClean="0"/>
              <a:t>Argentine </a:t>
            </a:r>
            <a:r>
              <a:rPr lang="en-US" dirty="0"/>
              <a:t>foreign debt increased substantially: government </a:t>
            </a:r>
            <a:r>
              <a:rPr lang="en-US" dirty="0" smtClean="0"/>
              <a:t>rose </a:t>
            </a:r>
            <a:r>
              <a:rPr lang="en-US" dirty="0"/>
              <a:t>about 60%, </a:t>
            </a:r>
            <a:r>
              <a:rPr lang="en-US" dirty="0" smtClean="0"/>
              <a:t>the </a:t>
            </a:r>
            <a:r>
              <a:rPr lang="en-US" dirty="0"/>
              <a:t>private sector grew </a:t>
            </a:r>
            <a:r>
              <a:rPr lang="en-US" dirty="0" smtClean="0"/>
              <a:t>618%.</a:t>
            </a:r>
          </a:p>
          <a:p>
            <a:endParaRPr lang="en-US" dirty="0" smtClean="0"/>
          </a:p>
          <a:p>
            <a:r>
              <a:rPr lang="en-US" dirty="0" smtClean="0"/>
              <a:t>Series </a:t>
            </a:r>
            <a:r>
              <a:rPr lang="en-US" dirty="0"/>
              <a:t>of foreign shocks </a:t>
            </a:r>
            <a:r>
              <a:rPr lang="en-US" dirty="0" smtClean="0"/>
              <a:t>by end 1990s =</a:t>
            </a:r>
            <a:r>
              <a:rPr lang="fr-FR" dirty="0" smtClean="0"/>
              <a:t>&gt; </a:t>
            </a:r>
            <a:r>
              <a:rPr lang="en-US" dirty="0" smtClean="0"/>
              <a:t>the </a:t>
            </a:r>
            <a:r>
              <a:rPr lang="en-US" dirty="0"/>
              <a:t>abandon of the </a:t>
            </a:r>
            <a:r>
              <a:rPr lang="en-US" dirty="0" smtClean="0"/>
              <a:t>regime</a:t>
            </a:r>
          </a:p>
          <a:p>
            <a:endParaRPr lang="en-US" dirty="0" smtClean="0"/>
          </a:p>
          <a:p>
            <a:r>
              <a:rPr lang="en-US" dirty="0" smtClean="0"/>
              <a:t>High </a:t>
            </a:r>
            <a:r>
              <a:rPr lang="en-US" dirty="0"/>
              <a:t>level </a:t>
            </a:r>
            <a:r>
              <a:rPr lang="en-US" dirty="0" smtClean="0"/>
              <a:t>of debt </a:t>
            </a:r>
            <a:r>
              <a:rPr lang="en-US" dirty="0"/>
              <a:t>in dollars had an important role in the deep recession that followed the depreciation of the Argentine peso: in 2002, the real GDP was 28% lower than in 1998.</a:t>
            </a:r>
          </a:p>
          <a:p>
            <a:endParaRPr lang="en-US" dirty="0"/>
          </a:p>
          <a:p>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67</a:t>
            </a:fld>
            <a:endParaRPr lang="pt-BR"/>
          </a:p>
        </p:txBody>
      </p:sp>
      <p:sp>
        <p:nvSpPr>
          <p:cNvPr id="4" name="Titre 3"/>
          <p:cNvSpPr>
            <a:spLocks noGrp="1"/>
          </p:cNvSpPr>
          <p:nvPr>
            <p:ph type="title"/>
          </p:nvPr>
        </p:nvSpPr>
        <p:spPr/>
        <p:txBody>
          <a:bodyPr/>
          <a:lstStyle/>
          <a:p>
            <a:r>
              <a:rPr lang="en-US" dirty="0"/>
              <a:t>Exchange Parity and Financial Dollarization: The Argentine Case</a:t>
            </a:r>
          </a:p>
        </p:txBody>
      </p:sp>
    </p:spTree>
    <p:extLst>
      <p:ext uri="{BB962C8B-B14F-4D97-AF65-F5344CB8AC3E}">
        <p14:creationId xmlns:p14="http://schemas.microsoft.com/office/powerpoint/2010/main" val="2919533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Plan</a:t>
            </a:r>
          </a:p>
          <a:p>
            <a:pPr lvl="1"/>
            <a:endParaRPr lang="en-US" b="1" dirty="0" smtClean="0"/>
          </a:p>
          <a:p>
            <a:pPr lvl="1"/>
            <a:r>
              <a:rPr lang="en-US" b="1" dirty="0" smtClean="0"/>
              <a:t>Fixed </a:t>
            </a:r>
            <a:r>
              <a:rPr lang="en-US" b="1" i="1" dirty="0"/>
              <a:t>vs.</a:t>
            </a:r>
            <a:r>
              <a:rPr lang="en-US" b="1" dirty="0"/>
              <a:t> Flexible Exchange </a:t>
            </a:r>
            <a:r>
              <a:rPr lang="en-US" b="1" dirty="0" smtClean="0"/>
              <a:t>Rate</a:t>
            </a:r>
          </a:p>
          <a:p>
            <a:pPr lvl="1"/>
            <a:r>
              <a:rPr lang="fr-FR" b="1" dirty="0" smtClean="0"/>
              <a:t>Optimum </a:t>
            </a:r>
            <a:r>
              <a:rPr lang="fr-FR" b="1" dirty="0" err="1" smtClean="0"/>
              <a:t>Currency</a:t>
            </a:r>
            <a:r>
              <a:rPr lang="fr-FR" b="1" dirty="0" smtClean="0"/>
              <a:t> Area</a:t>
            </a:r>
          </a:p>
          <a:p>
            <a:pPr lvl="1"/>
            <a:r>
              <a:rPr lang="fr-FR" b="1" dirty="0" smtClean="0"/>
              <a:t>Inflation and Exchange Rate </a:t>
            </a:r>
            <a:r>
              <a:rPr lang="fr-FR" b="1" dirty="0" err="1" smtClean="0"/>
              <a:t>Anchoring</a:t>
            </a:r>
            <a:endParaRPr lang="fr-FR" b="1" dirty="0" smtClean="0"/>
          </a:p>
          <a:p>
            <a:pPr lvl="1"/>
            <a:r>
              <a:rPr lang="fr-FR" b="1" dirty="0" smtClean="0"/>
              <a:t>Exchange Rate </a:t>
            </a:r>
            <a:r>
              <a:rPr lang="fr-FR" b="1" dirty="0" err="1" smtClean="0"/>
              <a:t>Regime</a:t>
            </a:r>
            <a:r>
              <a:rPr lang="fr-FR" b="1" dirty="0" smtClean="0"/>
              <a:t> and Financial </a:t>
            </a:r>
            <a:r>
              <a:rPr lang="fr-FR" b="1" dirty="0" err="1" smtClean="0"/>
              <a:t>Dollarization</a:t>
            </a:r>
            <a:endParaRPr lang="fr-FR" b="1" dirty="0" smtClean="0"/>
          </a:p>
          <a:p>
            <a:pPr lvl="1"/>
            <a:r>
              <a:rPr lang="fr-FR" b="1" dirty="0" smtClean="0">
                <a:solidFill>
                  <a:schemeClr val="accent2"/>
                </a:solidFill>
              </a:rPr>
              <a:t>Exchange Rate </a:t>
            </a:r>
            <a:r>
              <a:rPr lang="fr-FR" b="1" dirty="0" err="1" smtClean="0">
                <a:solidFill>
                  <a:schemeClr val="accent2"/>
                </a:solidFill>
              </a:rPr>
              <a:t>Regime</a:t>
            </a:r>
            <a:r>
              <a:rPr lang="fr-FR" b="1" dirty="0" smtClean="0">
                <a:solidFill>
                  <a:schemeClr val="accent2"/>
                </a:solidFill>
              </a:rPr>
              <a:t>, </a:t>
            </a:r>
            <a:r>
              <a:rPr lang="fr-FR" b="1" dirty="0" err="1" smtClean="0">
                <a:solidFill>
                  <a:schemeClr val="accent2"/>
                </a:solidFill>
              </a:rPr>
              <a:t>Sovereign</a:t>
            </a:r>
            <a:r>
              <a:rPr lang="fr-FR" b="1" dirty="0" smtClean="0">
                <a:solidFill>
                  <a:schemeClr val="accent2"/>
                </a:solidFill>
              </a:rPr>
              <a:t> </a:t>
            </a:r>
            <a:r>
              <a:rPr lang="fr-FR" b="1" dirty="0" err="1" smtClean="0">
                <a:solidFill>
                  <a:schemeClr val="accent2"/>
                </a:solidFill>
              </a:rPr>
              <a:t>Debt</a:t>
            </a:r>
            <a:r>
              <a:rPr lang="fr-FR" b="1" dirty="0" smtClean="0">
                <a:solidFill>
                  <a:schemeClr val="accent2"/>
                </a:solidFill>
              </a:rPr>
              <a:t> and Crises</a:t>
            </a:r>
            <a:endParaRPr lang="en-US" dirty="0">
              <a:solidFill>
                <a:schemeClr val="accent2"/>
              </a:solidFill>
            </a:endParaRP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68</a:t>
            </a:fld>
            <a:endParaRPr lang="pt-BR"/>
          </a:p>
        </p:txBody>
      </p:sp>
      <p:sp>
        <p:nvSpPr>
          <p:cNvPr id="4" name="Titre 3"/>
          <p:cNvSpPr>
            <a:spLocks noGrp="1"/>
          </p:cNvSpPr>
          <p:nvPr>
            <p:ph type="title"/>
          </p:nvPr>
        </p:nvSpPr>
        <p:spPr/>
        <p:txBody>
          <a:bodyPr/>
          <a:lstStyle/>
          <a:p>
            <a:r>
              <a:rPr lang="fr-FR" dirty="0"/>
              <a:t>Plan: </a:t>
            </a:r>
            <a:r>
              <a:rPr lang="fr-FR" dirty="0" err="1"/>
              <a:t>Economic</a:t>
            </a:r>
            <a:r>
              <a:rPr lang="fr-FR" dirty="0"/>
              <a:t> Implications</a:t>
            </a:r>
            <a:endParaRPr lang="en-US" dirty="0"/>
          </a:p>
        </p:txBody>
      </p:sp>
    </p:spTree>
    <p:extLst>
      <p:ext uri="{BB962C8B-B14F-4D97-AF65-F5344CB8AC3E}">
        <p14:creationId xmlns:p14="http://schemas.microsoft.com/office/powerpoint/2010/main" val="32585450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b="1" dirty="0"/>
              <a:t>The exchange rate regime should be evaluated not only by the benefits it generates while it is in force, but also by its sustainability and the consequences when it cannot be maintained. </a:t>
            </a:r>
          </a:p>
          <a:p>
            <a:endParaRPr lang="en-US" b="1" dirty="0" smtClean="0"/>
          </a:p>
          <a:p>
            <a:r>
              <a:rPr lang="en-US" b="1" dirty="0" smtClean="0"/>
              <a:t>High private </a:t>
            </a:r>
            <a:r>
              <a:rPr lang="en-US" b="1" dirty="0"/>
              <a:t>foreign </a:t>
            </a:r>
            <a:r>
              <a:rPr lang="en-US" b="1" dirty="0" smtClean="0"/>
              <a:t>debt =&gt; amplifying </a:t>
            </a:r>
            <a:r>
              <a:rPr lang="en-US" b="1" dirty="0"/>
              <a:t>effect </a:t>
            </a:r>
            <a:r>
              <a:rPr lang="en-US" b="1" dirty="0" smtClean="0"/>
              <a:t>of crisis due </a:t>
            </a:r>
            <a:r>
              <a:rPr lang="en-US" b="1" dirty="0"/>
              <a:t>to bankruptcies and </a:t>
            </a:r>
            <a:r>
              <a:rPr lang="en-US" b="1" dirty="0" smtClean="0"/>
              <a:t>financing </a:t>
            </a:r>
            <a:r>
              <a:rPr lang="en-US" b="1" dirty="0"/>
              <a:t>problems caused by the exchange rate </a:t>
            </a:r>
            <a:r>
              <a:rPr lang="en-US" b="1" dirty="0" smtClean="0"/>
              <a:t>depreciation</a:t>
            </a:r>
          </a:p>
          <a:p>
            <a:endParaRPr lang="en-US" b="1" dirty="0" smtClean="0"/>
          </a:p>
          <a:p>
            <a:r>
              <a:rPr lang="en-US" b="1" dirty="0" smtClean="0"/>
              <a:t>High public foreign debt =&gt; exchange </a:t>
            </a:r>
            <a:r>
              <a:rPr lang="en-US" b="1" dirty="0"/>
              <a:t>rate crisis </a:t>
            </a:r>
            <a:r>
              <a:rPr lang="en-US" b="1" dirty="0" smtClean="0"/>
              <a:t>causes deterioration </a:t>
            </a:r>
            <a:r>
              <a:rPr lang="en-US" b="1" dirty="0"/>
              <a:t>in public </a:t>
            </a:r>
            <a:r>
              <a:rPr lang="en-US" b="1" dirty="0" smtClean="0"/>
              <a:t>finances =&gt; the government must increase </a:t>
            </a:r>
            <a:r>
              <a:rPr lang="en-US" b="1" dirty="0"/>
              <a:t>its revenue to be able to meet the larger financial expenses.</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69</a:t>
            </a:fld>
            <a:endParaRPr lang="pt-BR"/>
          </a:p>
        </p:txBody>
      </p:sp>
      <p:sp>
        <p:nvSpPr>
          <p:cNvPr id="4" name="Titre 3"/>
          <p:cNvSpPr>
            <a:spLocks noGrp="1"/>
          </p:cNvSpPr>
          <p:nvPr>
            <p:ph type="title"/>
          </p:nvPr>
        </p:nvSpPr>
        <p:spPr/>
        <p:txBody>
          <a:bodyPr/>
          <a:lstStyle/>
          <a:p>
            <a:r>
              <a:rPr lang="en-US" dirty="0"/>
              <a:t>Exchange Rate Regime, </a:t>
            </a:r>
            <a:r>
              <a:rPr lang="en-US" dirty="0" smtClean="0"/>
              <a:t/>
            </a:r>
            <a:br>
              <a:rPr lang="en-US" dirty="0" smtClean="0"/>
            </a:br>
            <a:r>
              <a:rPr lang="en-US" dirty="0" smtClean="0"/>
              <a:t>Sovereign </a:t>
            </a:r>
            <a:r>
              <a:rPr lang="en-US" dirty="0"/>
              <a:t>Debt and Crises</a:t>
            </a:r>
          </a:p>
        </p:txBody>
      </p:sp>
    </p:spTree>
    <p:extLst>
      <p:ext uri="{BB962C8B-B14F-4D97-AF65-F5344CB8AC3E}">
        <p14:creationId xmlns:p14="http://schemas.microsoft.com/office/powerpoint/2010/main" val="2836894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i="1" dirty="0" smtClean="0"/>
          </a:p>
          <a:p>
            <a:r>
              <a:rPr lang="en-US" i="1" dirty="0" smtClean="0"/>
              <a:t>Free Floating</a:t>
            </a:r>
            <a:endParaRPr lang="en-US" dirty="0" smtClean="0"/>
          </a:p>
          <a:p>
            <a:pPr lvl="1"/>
            <a:r>
              <a:rPr lang="en-US" dirty="0" smtClean="0"/>
              <a:t>No government intervention in the market, nor use of monetary policy with the objective of affecting the exchange rate</a:t>
            </a:r>
          </a:p>
          <a:p>
            <a:pPr lvl="1"/>
            <a:r>
              <a:rPr lang="en-US" dirty="0" smtClean="0"/>
              <a:t>The exchange rate level is determined by the supply and demand of money, without. </a:t>
            </a:r>
            <a:endParaRPr lang="fr-FR" dirty="0" smtClean="0"/>
          </a:p>
          <a:p>
            <a:endParaRPr lang="en-US" i="1" dirty="0" smtClean="0"/>
          </a:p>
          <a:p>
            <a:r>
              <a:rPr lang="en-US" i="1" dirty="0" smtClean="0"/>
              <a:t>Managed </a:t>
            </a:r>
            <a:r>
              <a:rPr lang="en-US" dirty="0" smtClean="0"/>
              <a:t>or </a:t>
            </a:r>
            <a:r>
              <a:rPr lang="en-US" i="1" dirty="0" smtClean="0"/>
              <a:t>Dirty Floating</a:t>
            </a:r>
            <a:endParaRPr lang="en-US" dirty="0" smtClean="0"/>
          </a:p>
          <a:p>
            <a:pPr lvl="1"/>
            <a:r>
              <a:rPr lang="en-US" dirty="0" smtClean="0"/>
              <a:t>the exchange rate is, in principle, floating, but the government can make timely interventions to avoid excessive or undesired variations in the exchange rate. </a:t>
            </a:r>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a:t>
            </a:fld>
            <a:endParaRPr lang="pt-BR"/>
          </a:p>
        </p:txBody>
      </p:sp>
      <p:sp>
        <p:nvSpPr>
          <p:cNvPr id="4" name="Titre 3"/>
          <p:cNvSpPr>
            <a:spLocks noGrp="1"/>
          </p:cNvSpPr>
          <p:nvPr>
            <p:ph type="title"/>
          </p:nvPr>
        </p:nvSpPr>
        <p:spPr/>
        <p:txBody>
          <a:bodyPr/>
          <a:lstStyle/>
          <a:p>
            <a:r>
              <a:rPr lang="pt-BR" dirty="0" smtClean="0"/>
              <a:t>Floating Exchange Rate Regimes</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dirty="0"/>
              <a:t>Payment of the sovereign foreign debt requires a double transfer of </a:t>
            </a:r>
            <a:r>
              <a:rPr lang="en-US" dirty="0" smtClean="0"/>
              <a:t>resources:</a:t>
            </a:r>
          </a:p>
          <a:p>
            <a:pPr lvl="1"/>
            <a:endParaRPr lang="en-US" dirty="0" smtClean="0"/>
          </a:p>
          <a:p>
            <a:pPr lvl="1"/>
            <a:r>
              <a:rPr lang="en-US" dirty="0" smtClean="0"/>
              <a:t>External transfer: trade </a:t>
            </a:r>
            <a:r>
              <a:rPr lang="en-US" dirty="0"/>
              <a:t>surpluses must be generated to obtain </a:t>
            </a:r>
            <a:r>
              <a:rPr lang="en-US" dirty="0" smtClean="0"/>
              <a:t>foreign exchange for </a:t>
            </a:r>
            <a:r>
              <a:rPr lang="en-US" dirty="0"/>
              <a:t>foreign creditor </a:t>
            </a:r>
            <a:r>
              <a:rPr lang="en-US" dirty="0" smtClean="0"/>
              <a:t>payments</a:t>
            </a:r>
          </a:p>
          <a:p>
            <a:pPr lvl="1"/>
            <a:endParaRPr lang="en-US" dirty="0" smtClean="0"/>
          </a:p>
          <a:p>
            <a:pPr lvl="1"/>
            <a:r>
              <a:rPr lang="en-US" dirty="0" smtClean="0"/>
              <a:t>Internal transfer: the </a:t>
            </a:r>
            <a:r>
              <a:rPr lang="en-US" dirty="0"/>
              <a:t>government </a:t>
            </a:r>
            <a:r>
              <a:rPr lang="en-US" dirty="0" smtClean="0"/>
              <a:t>must raise resources by </a:t>
            </a:r>
            <a:r>
              <a:rPr lang="en-US" dirty="0"/>
              <a:t>means of taxes to cover its financial </a:t>
            </a:r>
            <a:r>
              <a:rPr lang="en-US" dirty="0" smtClean="0"/>
              <a:t>expenses</a:t>
            </a:r>
          </a:p>
          <a:p>
            <a:pPr lvl="1"/>
            <a:endParaRPr lang="en-US" dirty="0" smtClean="0"/>
          </a:p>
          <a:p>
            <a:r>
              <a:rPr lang="en-US" dirty="0" smtClean="0"/>
              <a:t>The </a:t>
            </a:r>
            <a:r>
              <a:rPr lang="en-US" dirty="0"/>
              <a:t>two transfers are connected by the exchange rate. </a:t>
            </a:r>
            <a:endParaRPr lang="en-US" dirty="0" smtClean="0"/>
          </a:p>
          <a:p>
            <a:pPr lvl="1"/>
            <a:endParaRPr lang="en-US" dirty="0" smtClean="0"/>
          </a:p>
          <a:p>
            <a:pPr lvl="1"/>
            <a:r>
              <a:rPr lang="en-US" dirty="0" smtClean="0"/>
              <a:t>The </a:t>
            </a:r>
            <a:r>
              <a:rPr lang="en-US" dirty="0"/>
              <a:t>exchange rate depreciation necessary for the foreign transfer increases the amount of internal transfer required to balance the government budget</a:t>
            </a:r>
            <a:r>
              <a:rPr lang="en-US" dirty="0" smtClean="0"/>
              <a:t>.</a:t>
            </a:r>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70</a:t>
            </a:fld>
            <a:endParaRPr lang="pt-BR"/>
          </a:p>
        </p:txBody>
      </p:sp>
      <p:sp>
        <p:nvSpPr>
          <p:cNvPr id="4" name="Titre 3"/>
          <p:cNvSpPr>
            <a:spLocks noGrp="1"/>
          </p:cNvSpPr>
          <p:nvPr>
            <p:ph type="title"/>
          </p:nvPr>
        </p:nvSpPr>
        <p:spPr/>
        <p:txBody>
          <a:bodyPr/>
          <a:lstStyle/>
          <a:p>
            <a:r>
              <a:rPr lang="fr-FR" dirty="0" err="1" smtClean="0"/>
              <a:t>Sovereign</a:t>
            </a:r>
            <a:r>
              <a:rPr lang="fr-FR" dirty="0" smtClean="0"/>
              <a:t> </a:t>
            </a:r>
            <a:r>
              <a:rPr lang="fr-FR" dirty="0" err="1" smtClean="0"/>
              <a:t>Debt</a:t>
            </a:r>
            <a:endParaRPr lang="en-US" dirty="0"/>
          </a:p>
        </p:txBody>
      </p:sp>
    </p:spTree>
    <p:extLst>
      <p:ext uri="{BB962C8B-B14F-4D97-AF65-F5344CB8AC3E}">
        <p14:creationId xmlns:p14="http://schemas.microsoft.com/office/powerpoint/2010/main" val="12278451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smtClean="0"/>
          </a:p>
          <a:p>
            <a:r>
              <a:rPr lang="en-US" dirty="0" smtClean="0"/>
              <a:t>European </a:t>
            </a:r>
            <a:r>
              <a:rPr lang="en-US" dirty="0"/>
              <a:t>experience in the </a:t>
            </a:r>
            <a:r>
              <a:rPr lang="en-US" dirty="0" smtClean="0"/>
              <a:t>2010s is a </a:t>
            </a:r>
            <a:r>
              <a:rPr lang="en-US" dirty="0"/>
              <a:t>new version of the Latin American experience </a:t>
            </a:r>
            <a:r>
              <a:rPr lang="en-US" dirty="0" smtClean="0"/>
              <a:t>in the 1980s.</a:t>
            </a:r>
          </a:p>
          <a:p>
            <a:endParaRPr lang="en-US" dirty="0" smtClean="0"/>
          </a:p>
          <a:p>
            <a:r>
              <a:rPr lang="en-US" dirty="0" smtClean="0"/>
              <a:t>Eurozone </a:t>
            </a:r>
            <a:r>
              <a:rPr lang="en-US" dirty="0" smtClean="0"/>
              <a:t>countries are </a:t>
            </a:r>
            <a:r>
              <a:rPr lang="en-US" dirty="0"/>
              <a:t>not perfectly homogenous in relation to their political economical institutions. </a:t>
            </a:r>
            <a:endParaRPr lang="en-US" dirty="0" smtClean="0"/>
          </a:p>
          <a:p>
            <a:endParaRPr lang="en-US" dirty="0" smtClean="0"/>
          </a:p>
          <a:p>
            <a:r>
              <a:rPr lang="en-US" dirty="0" smtClean="0"/>
              <a:t>Two </a:t>
            </a:r>
            <a:r>
              <a:rPr lang="en-US" dirty="0"/>
              <a:t>extreme </a:t>
            </a:r>
            <a:r>
              <a:rPr lang="en-US" dirty="0" smtClean="0"/>
              <a:t>examples: </a:t>
            </a:r>
          </a:p>
          <a:p>
            <a:pPr lvl="1"/>
            <a:r>
              <a:rPr lang="en-US" dirty="0" smtClean="0"/>
              <a:t>Germany, with tight control of public finances and low inflation</a:t>
            </a:r>
          </a:p>
          <a:p>
            <a:pPr lvl="1"/>
            <a:r>
              <a:rPr lang="en-US" dirty="0" smtClean="0"/>
              <a:t>Greece, </a:t>
            </a:r>
            <a:r>
              <a:rPr lang="en-US" dirty="0"/>
              <a:t>where fiscal evasion and corruption are endemic problems and the country </a:t>
            </a:r>
            <a:r>
              <a:rPr lang="en-US" dirty="0" smtClean="0"/>
              <a:t>had high </a:t>
            </a:r>
            <a:r>
              <a:rPr lang="en-US" dirty="0"/>
              <a:t>inflation rates before </a:t>
            </a:r>
            <a:r>
              <a:rPr lang="en-US" dirty="0" smtClean="0"/>
              <a:t>entering the Eurozone</a:t>
            </a:r>
          </a:p>
          <a:p>
            <a:endParaRPr lang="en-US" dirty="0" smtClean="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71</a:t>
            </a:fld>
            <a:endParaRPr lang="pt-BR"/>
          </a:p>
        </p:txBody>
      </p:sp>
      <p:sp>
        <p:nvSpPr>
          <p:cNvPr id="4" name="Titre 3"/>
          <p:cNvSpPr>
            <a:spLocks noGrp="1"/>
          </p:cNvSpPr>
          <p:nvPr>
            <p:ph type="title"/>
          </p:nvPr>
        </p:nvSpPr>
        <p:spPr/>
        <p:txBody>
          <a:bodyPr/>
          <a:lstStyle/>
          <a:p>
            <a:r>
              <a:rPr lang="en-US" dirty="0"/>
              <a:t>EUROPEAN DEBT CRISIS</a:t>
            </a:r>
          </a:p>
        </p:txBody>
      </p:sp>
    </p:spTree>
    <p:extLst>
      <p:ext uri="{BB962C8B-B14F-4D97-AF65-F5344CB8AC3E}">
        <p14:creationId xmlns:p14="http://schemas.microsoft.com/office/powerpoint/2010/main" val="39765082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Espace réservé du contenu 1"/>
              <p:cNvSpPr>
                <a:spLocks noGrp="1"/>
              </p:cNvSpPr>
              <p:nvPr>
                <p:ph idx="1"/>
              </p:nvPr>
            </p:nvSpPr>
            <p:spPr/>
            <p:txBody>
              <a:bodyPr>
                <a:normAutofit/>
              </a:bodyPr>
              <a:lstStyle/>
              <a:p>
                <a:r>
                  <a:rPr lang="en-US" dirty="0" smtClean="0"/>
                  <a:t>Difference </a:t>
                </a:r>
                <a:r>
                  <a:rPr lang="en-US" dirty="0"/>
                  <a:t>between the two countries is reflected in the interest rates they paid on their sovereign debt. </a:t>
                </a:r>
                <a:endParaRPr lang="en-US" dirty="0" smtClean="0"/>
              </a:p>
              <a:p>
                <a:pPr lvl="1"/>
                <a:r>
                  <a:rPr lang="en-US" dirty="0" smtClean="0"/>
                  <a:t>Beginning </a:t>
                </a:r>
                <a:r>
                  <a:rPr lang="en-US" dirty="0"/>
                  <a:t>of the </a:t>
                </a:r>
                <a:r>
                  <a:rPr lang="en-US" dirty="0" smtClean="0"/>
                  <a:t>1990s</a:t>
                </a:r>
                <a:r>
                  <a:rPr lang="fr-FR" dirty="0" smtClean="0"/>
                  <a:t>:</a:t>
                </a:r>
                <a:r>
                  <a:rPr lang="en-US" dirty="0" smtClean="0"/>
                  <a:t> over </a:t>
                </a:r>
                <a:r>
                  <a:rPr lang="en-US" dirty="0"/>
                  <a:t>20% </a:t>
                </a:r>
                <a:r>
                  <a:rPr lang="en-US" dirty="0" smtClean="0"/>
                  <a:t>for Greece and about 6% for Germany</a:t>
                </a:r>
                <a:endParaRPr lang="en-US" dirty="0"/>
              </a:p>
              <a:p>
                <a:endParaRPr lang="en-US" dirty="0" smtClean="0"/>
              </a:p>
              <a:p>
                <a:r>
                  <a:rPr lang="en-US" dirty="0" err="1" smtClean="0"/>
                  <a:t>Explaination</a:t>
                </a:r>
                <a:r>
                  <a:rPr lang="en-US" dirty="0" smtClean="0"/>
                  <a:t>: expectation </a:t>
                </a:r>
                <a:r>
                  <a:rPr lang="en-US" dirty="0"/>
                  <a:t>of exchange rate depreciation, exchange rate risk and the difference in sovereign </a:t>
                </a:r>
                <a:r>
                  <a:rPr lang="en-US" dirty="0" smtClean="0"/>
                  <a:t>risk, as in:</a:t>
                </a:r>
                <a:endParaRPr lang="en-US" dirty="0"/>
              </a:p>
              <a:p>
                <a:endParaRPr lang="en-US" dirty="0"/>
              </a:p>
              <a:p>
                <a:pPr marL="4572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𝑖</m:t>
                          </m:r>
                        </m:e>
                        <m:sub>
                          <m:r>
                            <a:rPr lang="en-US" i="1">
                              <a:latin typeface="Cambria Math" panose="02040503050406030204" pitchFamily="18" charset="0"/>
                            </a:rPr>
                            <m:t>𝑡</m:t>
                          </m:r>
                        </m:sub>
                        <m:sup>
                          <m:r>
                            <a:rPr lang="en-US" i="1">
                              <a:latin typeface="Cambria Math" panose="02040503050406030204" pitchFamily="18" charset="0"/>
                            </a:rPr>
                            <m:t>𝐺𝑟𝑒𝑒</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𝑖</m:t>
                          </m:r>
                        </m:e>
                        <m:sub>
                          <m:r>
                            <a:rPr lang="en-US" i="1">
                              <a:latin typeface="Cambria Math" panose="02040503050406030204" pitchFamily="18" charset="0"/>
                            </a:rPr>
                            <m:t>𝑡</m:t>
                          </m:r>
                        </m:sub>
                        <m:sup>
                          <m:r>
                            <a:rPr lang="en-US" i="1">
                              <a:latin typeface="Cambria Math" panose="02040503050406030204" pitchFamily="18" charset="0"/>
                            </a:rPr>
                            <m:t>𝐺𝑒𝑟𝑚</m:t>
                          </m:r>
                        </m:sup>
                      </m:sSubSup>
                      <m:r>
                        <a:rPr lang="en-US" i="1">
                          <a:latin typeface="Cambria Math" panose="02040503050406030204" pitchFamily="18" charset="0"/>
                        </a:rPr>
                        <m:t>=</m:t>
                      </m:r>
                      <m:d>
                        <m:dPr>
                          <m:begChr m:val="["/>
                          <m:endChr m:val="]"/>
                          <m:ctrlPr>
                            <a:rPr lang="en-US" i="1">
                              <a:latin typeface="Cambria Math" panose="02040503050406030204" pitchFamily="18" charset="0"/>
                            </a:rPr>
                          </m:ctrlPr>
                        </m:dPr>
                        <m:e>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𝑡</m:t>
                                  </m:r>
                                  <m:r>
                                    <a:rPr lang="en-US" i="1">
                                      <a:latin typeface="Cambria Math" panose="02040503050406030204" pitchFamily="18" charset="0"/>
                                    </a:rPr>
                                    <m:t>+1</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𝑡</m:t>
                              </m:r>
                            </m:sub>
                          </m:sSub>
                        </m:e>
                      </m:d>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𝜙</m:t>
                          </m:r>
                        </m:e>
                        <m:sub>
                          <m:r>
                            <a:rPr lang="en-US" i="1">
                              <a:latin typeface="Cambria Math" panose="02040503050406030204" pitchFamily="18" charset="0"/>
                            </a:rPr>
                            <m:t>𝑡</m:t>
                          </m:r>
                        </m:sub>
                        <m:sup>
                          <m:r>
                            <a:rPr lang="en-US" i="1">
                              <a:latin typeface="Cambria Math" panose="02040503050406030204" pitchFamily="18" charset="0"/>
                            </a:rPr>
                            <m:t>𝑐</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𝜙</m:t>
                          </m:r>
                        </m:e>
                        <m:sub>
                          <m:r>
                            <a:rPr lang="en-US" i="1">
                              <a:latin typeface="Cambria Math" panose="02040503050406030204" pitchFamily="18" charset="0"/>
                            </a:rPr>
                            <m:t>𝑡</m:t>
                          </m:r>
                        </m:sub>
                        <m:sup>
                          <m:r>
                            <a:rPr lang="en-US" i="1">
                              <a:latin typeface="Cambria Math" panose="02040503050406030204" pitchFamily="18" charset="0"/>
                            </a:rPr>
                            <m:t>𝑠</m:t>
                          </m:r>
                        </m:sup>
                      </m:sSubSup>
                    </m:oMath>
                  </m:oMathPara>
                </a14:m>
                <a:endParaRPr lang="en-US" dirty="0" smtClean="0"/>
              </a:p>
              <a:p>
                <a:pPr lvl="1"/>
                <a:endParaRPr lang="en-US" i="1" dirty="0" smtClean="0">
                  <a:latin typeface="Cambria Math" panose="02040503050406030204" pitchFamily="18" charset="0"/>
                </a:endParaRPr>
              </a:p>
              <a:p>
                <a:pPr lvl="1"/>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𝜙</m:t>
                        </m:r>
                      </m:e>
                      <m:sub>
                        <m:r>
                          <a:rPr lang="en-US" i="1">
                            <a:latin typeface="Cambria Math" panose="02040503050406030204" pitchFamily="18" charset="0"/>
                          </a:rPr>
                          <m:t>𝑡</m:t>
                        </m:r>
                      </m:sub>
                      <m:sup>
                        <m:r>
                          <a:rPr lang="en-US" i="1">
                            <a:latin typeface="Cambria Math" panose="02040503050406030204" pitchFamily="18" charset="0"/>
                          </a:rPr>
                          <m:t>𝑐</m:t>
                        </m:r>
                      </m:sup>
                    </m:sSubSup>
                  </m:oMath>
                </a14:m>
                <a:r>
                  <a:rPr lang="en-US" dirty="0" smtClean="0"/>
                  <a:t> = sovereign risk</a:t>
                </a:r>
              </a:p>
              <a:p>
                <a:pPr lvl="1"/>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𝜙</m:t>
                        </m:r>
                      </m:e>
                      <m:sub>
                        <m:r>
                          <a:rPr lang="en-US" i="1">
                            <a:latin typeface="Cambria Math" panose="02040503050406030204" pitchFamily="18" charset="0"/>
                          </a:rPr>
                          <m:t>𝑡</m:t>
                        </m:r>
                      </m:sub>
                      <m:sup>
                        <m:r>
                          <a:rPr lang="en-US" i="1">
                            <a:latin typeface="Cambria Math" panose="02040503050406030204" pitchFamily="18" charset="0"/>
                          </a:rPr>
                          <m:t>𝑠</m:t>
                        </m:r>
                      </m:sup>
                    </m:sSubSup>
                  </m:oMath>
                </a14:m>
                <a:r>
                  <a:rPr lang="fr-FR" dirty="0" smtClean="0"/>
                  <a:t> = exchange rate </a:t>
                </a:r>
                <a:r>
                  <a:rPr lang="fr-FR" dirty="0" err="1" smtClean="0"/>
                  <a:t>risk</a:t>
                </a:r>
                <a:endParaRPr lang="en-US" dirty="0" smtClean="0"/>
              </a:p>
              <a:p>
                <a:pPr marL="45720" indent="0">
                  <a:buNone/>
                </a:pPr>
                <a:endParaRPr lang="en-US" dirty="0" smtClean="0"/>
              </a:p>
              <a:p>
                <a:pPr marL="45720" indent="0">
                  <a:buNone/>
                </a:pPr>
                <a:endParaRPr lang="en-US" dirty="0" smtClean="0"/>
              </a:p>
              <a:p>
                <a:pPr marL="45720" indent="0">
                  <a:buNone/>
                </a:pPr>
                <a:endParaRPr lang="en-US" dirty="0"/>
              </a:p>
            </p:txBody>
          </p:sp>
        </mc:Choice>
        <mc:Fallback>
          <p:sp>
            <p:nvSpPr>
              <p:cNvPr id="2" name="Espace réservé du contenu 1"/>
              <p:cNvSpPr>
                <a:spLocks noGrp="1" noRot="1" noChangeAspect="1" noMove="1" noResize="1" noEditPoints="1" noAdjustHandles="1" noChangeArrowheads="1" noChangeShapeType="1" noTextEdit="1"/>
              </p:cNvSpPr>
              <p:nvPr>
                <p:ph idx="1"/>
              </p:nvPr>
            </p:nvSpPr>
            <p:spPr>
              <a:blipFill rotWithShape="0">
                <a:blip r:embed="rId2"/>
                <a:stretch>
                  <a:fillRect t="-692"/>
                </a:stretch>
              </a:blipFill>
            </p:spPr>
            <p:txBody>
              <a:bodyPr/>
              <a:lstStyle/>
              <a:p>
                <a:r>
                  <a:rPr lang="en-US">
                    <a:noFill/>
                  </a:rPr>
                  <a:t> </a:t>
                </a:r>
              </a:p>
            </p:txBody>
          </p:sp>
        </mc:Fallback>
      </mc:AlternateContent>
      <p:sp>
        <p:nvSpPr>
          <p:cNvPr id="3" name="Espace réservé du numéro de diapositive 2"/>
          <p:cNvSpPr>
            <a:spLocks noGrp="1"/>
          </p:cNvSpPr>
          <p:nvPr>
            <p:ph type="sldNum" sz="quarter" idx="12"/>
          </p:nvPr>
        </p:nvSpPr>
        <p:spPr/>
        <p:txBody>
          <a:bodyPr/>
          <a:lstStyle/>
          <a:p>
            <a:fld id="{D2D54FD4-E6A3-4A1F-8C5C-1619D1E75EAA}" type="slidenum">
              <a:rPr lang="pt-BR" smtClean="0"/>
              <a:pPr/>
              <a:t>72</a:t>
            </a:fld>
            <a:endParaRPr lang="pt-BR"/>
          </a:p>
        </p:txBody>
      </p:sp>
      <p:sp>
        <p:nvSpPr>
          <p:cNvPr id="4" name="Titre 3"/>
          <p:cNvSpPr>
            <a:spLocks noGrp="1"/>
          </p:cNvSpPr>
          <p:nvPr>
            <p:ph type="title"/>
          </p:nvPr>
        </p:nvSpPr>
        <p:spPr/>
        <p:txBody>
          <a:bodyPr/>
          <a:lstStyle/>
          <a:p>
            <a:r>
              <a:rPr lang="en-US" dirty="0" smtClean="0"/>
              <a:t>Differences in Interest rates</a:t>
            </a:r>
            <a:endParaRPr lang="en-US" dirty="0"/>
          </a:p>
        </p:txBody>
      </p:sp>
    </p:spTree>
    <p:extLst>
      <p:ext uri="{BB962C8B-B14F-4D97-AF65-F5344CB8AC3E}">
        <p14:creationId xmlns:p14="http://schemas.microsoft.com/office/powerpoint/2010/main" val="39256113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en-US" dirty="0"/>
          </a:p>
          <a:p>
            <a:r>
              <a:rPr lang="en-US" dirty="0" smtClean="0"/>
              <a:t>Figure 10.1: evolution of interest rates on debt securities with a 10-year maturity</a:t>
            </a:r>
          </a:p>
          <a:p>
            <a:pPr lvl="1"/>
            <a:endParaRPr lang="en-US" dirty="0" smtClean="0"/>
          </a:p>
          <a:p>
            <a:pPr lvl="1"/>
            <a:r>
              <a:rPr lang="en-US" dirty="0" smtClean="0"/>
              <a:t>Interest rates migrated toward the German rates after the </a:t>
            </a:r>
            <a:r>
              <a:rPr lang="en-US" dirty="0" err="1" smtClean="0"/>
              <a:t>the</a:t>
            </a:r>
            <a:r>
              <a:rPr lang="en-US" dirty="0" smtClean="0"/>
              <a:t> euro. </a:t>
            </a:r>
          </a:p>
          <a:p>
            <a:pPr lvl="1"/>
            <a:endParaRPr lang="en-US" dirty="0" smtClean="0"/>
          </a:p>
          <a:p>
            <a:pPr lvl="1"/>
            <a:r>
              <a:rPr lang="en-US" dirty="0" smtClean="0"/>
              <a:t>Governments of countries such as Portugal, Spain and Italy, which historically paid a risk premium, began to pay less to borrow. </a:t>
            </a:r>
          </a:p>
          <a:p>
            <a:pPr lvl="1"/>
            <a:endParaRPr lang="en-US" dirty="0" smtClean="0"/>
          </a:p>
          <a:p>
            <a:pPr lvl="1"/>
            <a:r>
              <a:rPr lang="en-US" dirty="0" smtClean="0"/>
              <a:t>These countries benefitted from an implicit guarantee for their sovereign debt, borrowing from German credibility. </a:t>
            </a:r>
          </a:p>
          <a:p>
            <a:r>
              <a:rPr lang="en-US" dirty="0" smtClean="0"/>
              <a:t> </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73</a:t>
            </a:fld>
            <a:endParaRPr lang="pt-BR"/>
          </a:p>
        </p:txBody>
      </p:sp>
      <p:sp>
        <p:nvSpPr>
          <p:cNvPr id="4" name="Titre 3"/>
          <p:cNvSpPr>
            <a:spLocks noGrp="1"/>
          </p:cNvSpPr>
          <p:nvPr>
            <p:ph type="title"/>
          </p:nvPr>
        </p:nvSpPr>
        <p:spPr/>
        <p:txBody>
          <a:bodyPr/>
          <a:lstStyle/>
          <a:p>
            <a:r>
              <a:rPr lang="en-US" dirty="0" smtClean="0"/>
              <a:t>Evolution of Interest Rates</a:t>
            </a:r>
            <a:endParaRPr lang="en-US" dirty="0"/>
          </a:p>
        </p:txBody>
      </p:sp>
    </p:spTree>
    <p:extLst>
      <p:ext uri="{BB962C8B-B14F-4D97-AF65-F5344CB8AC3E}">
        <p14:creationId xmlns:p14="http://schemas.microsoft.com/office/powerpoint/2010/main" val="30298921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stretch>
            <a:fillRect/>
          </a:stretch>
        </p:blipFill>
        <p:spPr>
          <a:xfrm>
            <a:off x="1125807" y="1700808"/>
            <a:ext cx="6470529" cy="4989621"/>
          </a:xfrm>
          <a:prstGeom prst="rect">
            <a:avLst/>
          </a:prstGeom>
        </p:spPr>
      </p:pic>
      <p:sp>
        <p:nvSpPr>
          <p:cNvPr id="3" name="Espace réservé du numéro de diapositive 2"/>
          <p:cNvSpPr>
            <a:spLocks noGrp="1"/>
          </p:cNvSpPr>
          <p:nvPr>
            <p:ph type="sldNum" sz="quarter" idx="12"/>
          </p:nvPr>
        </p:nvSpPr>
        <p:spPr/>
        <p:txBody>
          <a:bodyPr/>
          <a:lstStyle/>
          <a:p>
            <a:fld id="{D2D54FD4-E6A3-4A1F-8C5C-1619D1E75EAA}" type="slidenum">
              <a:rPr lang="pt-BR" smtClean="0"/>
              <a:pPr/>
              <a:t>74</a:t>
            </a:fld>
            <a:endParaRPr lang="pt-BR"/>
          </a:p>
        </p:txBody>
      </p:sp>
      <p:sp>
        <p:nvSpPr>
          <p:cNvPr id="4" name="Titre 3"/>
          <p:cNvSpPr>
            <a:spLocks noGrp="1"/>
          </p:cNvSpPr>
          <p:nvPr>
            <p:ph type="title"/>
          </p:nvPr>
        </p:nvSpPr>
        <p:spPr/>
        <p:txBody>
          <a:bodyPr/>
          <a:lstStyle/>
          <a:p>
            <a:r>
              <a:rPr lang="en-US" dirty="0"/>
              <a:t>Figure </a:t>
            </a:r>
            <a:r>
              <a:rPr lang="en-US" dirty="0" smtClean="0"/>
              <a:t>10.1: Evolution </a:t>
            </a:r>
            <a:r>
              <a:rPr lang="en-US" dirty="0"/>
              <a:t>of </a:t>
            </a:r>
            <a:r>
              <a:rPr lang="en-US" dirty="0" smtClean="0"/>
              <a:t/>
            </a:r>
            <a:br>
              <a:rPr lang="en-US" dirty="0" smtClean="0"/>
            </a:br>
            <a:r>
              <a:rPr lang="en-US" dirty="0" smtClean="0"/>
              <a:t>Interest </a:t>
            </a:r>
            <a:r>
              <a:rPr lang="en-US" dirty="0"/>
              <a:t>Rates </a:t>
            </a:r>
            <a:r>
              <a:rPr lang="en-US" dirty="0" smtClean="0"/>
              <a:t>in </a:t>
            </a:r>
            <a:r>
              <a:rPr lang="en-US" dirty="0"/>
              <a:t>Europe</a:t>
            </a:r>
          </a:p>
        </p:txBody>
      </p:sp>
    </p:spTree>
    <p:extLst>
      <p:ext uri="{BB962C8B-B14F-4D97-AF65-F5344CB8AC3E}">
        <p14:creationId xmlns:p14="http://schemas.microsoft.com/office/powerpoint/2010/main" val="11804712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dirty="0" smtClean="0"/>
              <a:t>Presented with lower </a:t>
            </a:r>
            <a:r>
              <a:rPr lang="en-US" dirty="0"/>
              <a:t>interest rates, governments and private agents from these countries could borrow at a lower cost, which they promptly did. </a:t>
            </a:r>
            <a:endParaRPr lang="en-US" dirty="0" smtClean="0"/>
          </a:p>
          <a:p>
            <a:endParaRPr lang="en-US" dirty="0" smtClean="0"/>
          </a:p>
          <a:p>
            <a:r>
              <a:rPr lang="en-US" dirty="0" smtClean="0"/>
              <a:t>Private </a:t>
            </a:r>
            <a:r>
              <a:rPr lang="en-US" dirty="0"/>
              <a:t>credit increased in the European countries depicted in Figure 10.2, excepted for Germany. </a:t>
            </a:r>
            <a:endParaRPr lang="en-US" dirty="0" smtClean="0"/>
          </a:p>
          <a:p>
            <a:endParaRPr lang="en-US" dirty="0" smtClean="0"/>
          </a:p>
          <a:p>
            <a:r>
              <a:rPr lang="en-US" dirty="0" smtClean="0"/>
              <a:t>Part </a:t>
            </a:r>
            <a:r>
              <a:rPr lang="en-US" dirty="0"/>
              <a:t>of this increase in indebtedness came from external sources, accumulated through current account deficits. </a:t>
            </a:r>
            <a:endParaRPr lang="en-US" dirty="0" smtClean="0"/>
          </a:p>
          <a:p>
            <a:endParaRPr lang="en-US" dirty="0" smtClean="0"/>
          </a:p>
          <a:p>
            <a:r>
              <a:rPr lang="en-US" dirty="0" smtClean="0"/>
              <a:t>Furthermore, </a:t>
            </a:r>
            <a:r>
              <a:rPr lang="en-US" dirty="0"/>
              <a:t>a large part of the increased indebtedness was used to build real state, which does not increase future production capacity.</a:t>
            </a:r>
          </a:p>
          <a:p>
            <a:pPr lvl="1"/>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75</a:t>
            </a:fld>
            <a:endParaRPr lang="pt-BR"/>
          </a:p>
        </p:txBody>
      </p:sp>
      <p:sp>
        <p:nvSpPr>
          <p:cNvPr id="4" name="Titre 3"/>
          <p:cNvSpPr>
            <a:spLocks noGrp="1"/>
          </p:cNvSpPr>
          <p:nvPr>
            <p:ph type="title"/>
          </p:nvPr>
        </p:nvSpPr>
        <p:spPr/>
        <p:txBody>
          <a:bodyPr/>
          <a:lstStyle/>
          <a:p>
            <a:r>
              <a:rPr lang="en-US" dirty="0" err="1" smtClean="0"/>
              <a:t>Indebtdness</a:t>
            </a:r>
            <a:endParaRPr lang="en-US" dirty="0"/>
          </a:p>
        </p:txBody>
      </p:sp>
    </p:spTree>
    <p:extLst>
      <p:ext uri="{BB962C8B-B14F-4D97-AF65-F5344CB8AC3E}">
        <p14:creationId xmlns:p14="http://schemas.microsoft.com/office/powerpoint/2010/main" val="304458293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2D54FD4-E6A3-4A1F-8C5C-1619D1E75EAA}" type="slidenum">
              <a:rPr lang="pt-BR" smtClean="0"/>
              <a:pPr/>
              <a:t>76</a:t>
            </a:fld>
            <a:endParaRPr lang="pt-BR"/>
          </a:p>
        </p:txBody>
      </p:sp>
      <p:sp>
        <p:nvSpPr>
          <p:cNvPr id="4" name="Titre 3"/>
          <p:cNvSpPr>
            <a:spLocks noGrp="1"/>
          </p:cNvSpPr>
          <p:nvPr>
            <p:ph type="title"/>
          </p:nvPr>
        </p:nvSpPr>
        <p:spPr/>
        <p:txBody>
          <a:bodyPr/>
          <a:lstStyle/>
          <a:p>
            <a:r>
              <a:rPr lang="en-US" dirty="0"/>
              <a:t>Figure </a:t>
            </a:r>
            <a:r>
              <a:rPr lang="en-US" dirty="0" smtClean="0"/>
              <a:t>10.2: Private </a:t>
            </a:r>
            <a:r>
              <a:rPr lang="en-US" dirty="0"/>
              <a:t>Credit Provided by Financial Sector (% of GDP)</a:t>
            </a:r>
          </a:p>
        </p:txBody>
      </p:sp>
      <p:pic>
        <p:nvPicPr>
          <p:cNvPr id="9" name="Espace réservé du contenu 8"/>
          <p:cNvPicPr>
            <a:picLocks noGrp="1" noChangeAspect="1"/>
          </p:cNvPicPr>
          <p:nvPr>
            <p:ph idx="1"/>
          </p:nvPr>
        </p:nvPicPr>
        <p:blipFill>
          <a:blip r:embed="rId2"/>
          <a:stretch>
            <a:fillRect/>
          </a:stretch>
        </p:blipFill>
        <p:spPr>
          <a:xfrm>
            <a:off x="683568" y="1751009"/>
            <a:ext cx="7463937" cy="4486303"/>
          </a:xfrm>
          <a:prstGeom prst="rect">
            <a:avLst/>
          </a:prstGeom>
        </p:spPr>
      </p:pic>
    </p:spTree>
    <p:extLst>
      <p:ext uri="{BB962C8B-B14F-4D97-AF65-F5344CB8AC3E}">
        <p14:creationId xmlns:p14="http://schemas.microsoft.com/office/powerpoint/2010/main" val="6867137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a:t>P</a:t>
            </a:r>
            <a:r>
              <a:rPr lang="en-US" dirty="0" smtClean="0"/>
              <a:t>ublic debt: </a:t>
            </a:r>
            <a:r>
              <a:rPr lang="en-US" dirty="0"/>
              <a:t>the </a:t>
            </a:r>
            <a:r>
              <a:rPr lang="en-US" i="1" dirty="0"/>
              <a:t>Stability and Growth Pact</a:t>
            </a:r>
            <a:r>
              <a:rPr lang="en-US" b="1" dirty="0"/>
              <a:t> </a:t>
            </a:r>
            <a:r>
              <a:rPr lang="en-US" dirty="0"/>
              <a:t>was not able to guarantee the fiscal contention of countries in the region. </a:t>
            </a:r>
            <a:endParaRPr lang="en-US" dirty="0" smtClean="0"/>
          </a:p>
          <a:p>
            <a:pPr lvl="1"/>
            <a:endParaRPr lang="en-US" dirty="0" smtClean="0"/>
          </a:p>
          <a:p>
            <a:pPr lvl="1"/>
            <a:r>
              <a:rPr lang="en-US" dirty="0" smtClean="0"/>
              <a:t>Complacency </a:t>
            </a:r>
            <a:r>
              <a:rPr lang="en-US" dirty="0"/>
              <a:t>in relation to fiscal disequilibria in some cases, while in others reality was other than what the official statistics presented. </a:t>
            </a:r>
            <a:endParaRPr lang="en-US" dirty="0" smtClean="0"/>
          </a:p>
          <a:p>
            <a:pPr lvl="1"/>
            <a:endParaRPr lang="en-US" dirty="0" smtClean="0"/>
          </a:p>
          <a:p>
            <a:pPr lvl="1"/>
            <a:r>
              <a:rPr lang="en-US" dirty="0" smtClean="0"/>
              <a:t>Greece </a:t>
            </a:r>
            <a:r>
              <a:rPr lang="en-US" dirty="0"/>
              <a:t>and Italy, for instance, never met the debt/GDP ratio of 60% imposed by the pact. </a:t>
            </a:r>
            <a:endParaRPr lang="en-US" dirty="0" smtClean="0"/>
          </a:p>
          <a:p>
            <a:endParaRPr lang="en-US" dirty="0" smtClean="0"/>
          </a:p>
          <a:p>
            <a:r>
              <a:rPr lang="en-US" dirty="0" smtClean="0"/>
              <a:t>Result: excessive </a:t>
            </a:r>
            <a:r>
              <a:rPr lang="en-US" dirty="0"/>
              <a:t>foreign indebtedness of those countries that benefitted from lower interest rates upon joining the </a:t>
            </a:r>
            <a:r>
              <a:rPr lang="en-US" dirty="0" smtClean="0"/>
              <a:t>euro</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77</a:t>
            </a:fld>
            <a:endParaRPr lang="pt-BR"/>
          </a:p>
        </p:txBody>
      </p:sp>
      <p:sp>
        <p:nvSpPr>
          <p:cNvPr id="4" name="Titre 3"/>
          <p:cNvSpPr>
            <a:spLocks noGrp="1"/>
          </p:cNvSpPr>
          <p:nvPr>
            <p:ph type="title"/>
          </p:nvPr>
        </p:nvSpPr>
        <p:spPr/>
        <p:txBody>
          <a:bodyPr/>
          <a:lstStyle/>
          <a:p>
            <a:r>
              <a:rPr lang="fr-FR" dirty="0" smtClean="0"/>
              <a:t>Public </a:t>
            </a:r>
            <a:r>
              <a:rPr lang="fr-FR" dirty="0" err="1" smtClean="0"/>
              <a:t>Debt</a:t>
            </a:r>
            <a:endParaRPr lang="en-US" dirty="0"/>
          </a:p>
        </p:txBody>
      </p:sp>
    </p:spTree>
    <p:extLst>
      <p:ext uri="{BB962C8B-B14F-4D97-AF65-F5344CB8AC3E}">
        <p14:creationId xmlns:p14="http://schemas.microsoft.com/office/powerpoint/2010/main" val="411256791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smtClean="0"/>
          </a:p>
          <a:p>
            <a:endParaRPr lang="fr-FR" dirty="0"/>
          </a:p>
          <a:p>
            <a:r>
              <a:rPr lang="fr-FR" dirty="0" smtClean="0"/>
              <a:t>2008 </a:t>
            </a:r>
            <a:r>
              <a:rPr lang="en-US" dirty="0" smtClean="0"/>
              <a:t>financial crisis: exposed </a:t>
            </a:r>
            <a:r>
              <a:rPr lang="en-US" dirty="0"/>
              <a:t>the fragility of the situation. </a:t>
            </a:r>
            <a:endParaRPr lang="en-US" dirty="0" smtClean="0"/>
          </a:p>
          <a:p>
            <a:pPr lvl="1"/>
            <a:r>
              <a:rPr lang="en-US" dirty="0" smtClean="0"/>
              <a:t>Less credit =&gt; financing difficulty</a:t>
            </a:r>
          </a:p>
          <a:p>
            <a:endParaRPr lang="en-US" dirty="0" smtClean="0"/>
          </a:p>
          <a:p>
            <a:r>
              <a:rPr lang="en-US" dirty="0" smtClean="0"/>
              <a:t>Original </a:t>
            </a:r>
            <a:r>
              <a:rPr lang="en-US" dirty="0"/>
              <a:t>European Union regulations prohibited the rescue of countries in crisis and the financing of their debt, without there being any alternative mechanisms to deal with the eventual sovereign insolvency of one of its members. </a:t>
            </a:r>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78</a:t>
            </a:fld>
            <a:endParaRPr lang="pt-BR"/>
          </a:p>
        </p:txBody>
      </p:sp>
      <p:sp>
        <p:nvSpPr>
          <p:cNvPr id="4" name="Titre 3"/>
          <p:cNvSpPr>
            <a:spLocks noGrp="1"/>
          </p:cNvSpPr>
          <p:nvPr>
            <p:ph type="title"/>
          </p:nvPr>
        </p:nvSpPr>
        <p:spPr/>
        <p:txBody>
          <a:bodyPr/>
          <a:lstStyle/>
          <a:p>
            <a:r>
              <a:rPr lang="fr-FR" dirty="0" smtClean="0"/>
              <a:t>2008 </a:t>
            </a:r>
            <a:r>
              <a:rPr lang="fr-FR" dirty="0" err="1" smtClean="0"/>
              <a:t>Crisis</a:t>
            </a:r>
            <a:endParaRPr lang="en-US" dirty="0"/>
          </a:p>
        </p:txBody>
      </p:sp>
    </p:spTree>
    <p:extLst>
      <p:ext uri="{BB962C8B-B14F-4D97-AF65-F5344CB8AC3E}">
        <p14:creationId xmlns:p14="http://schemas.microsoft.com/office/powerpoint/2010/main" val="30452668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dirty="0"/>
              <a:t>One important difference between the European situation in the 2010 years and the Latin American in the </a:t>
            </a:r>
            <a:r>
              <a:rPr lang="en-US" dirty="0" smtClean="0"/>
              <a:t>1980s:</a:t>
            </a:r>
          </a:p>
          <a:p>
            <a:pPr lvl="1"/>
            <a:endParaRPr lang="en-US" dirty="0" smtClean="0"/>
          </a:p>
          <a:p>
            <a:pPr lvl="1"/>
            <a:r>
              <a:rPr lang="en-US" dirty="0" smtClean="0"/>
              <a:t>European </a:t>
            </a:r>
            <a:r>
              <a:rPr lang="en-US" dirty="0"/>
              <a:t>states debt was largely denominated in euros, their own currency, while the Latin American debt was denominated in foreign currency. </a:t>
            </a:r>
            <a:endParaRPr lang="en-US" dirty="0" smtClean="0"/>
          </a:p>
          <a:p>
            <a:pPr lvl="1"/>
            <a:endParaRPr lang="fr-FR" dirty="0"/>
          </a:p>
          <a:p>
            <a:pPr lvl="1">
              <a:buFont typeface="Symbol" panose="05050102010706020507" pitchFamily="18" charset="2"/>
              <a:buChar char="Þ"/>
            </a:pPr>
            <a:r>
              <a:rPr lang="en-US" dirty="0" smtClean="0"/>
              <a:t> One solution: expansionist </a:t>
            </a:r>
            <a:r>
              <a:rPr lang="en-US" dirty="0"/>
              <a:t>monetary policy </a:t>
            </a:r>
            <a:r>
              <a:rPr lang="en-US" dirty="0" smtClean="0"/>
              <a:t>=&gt; higher inflation + exchange rate deprecation =&gt; lower real </a:t>
            </a:r>
            <a:r>
              <a:rPr lang="en-US" dirty="0"/>
              <a:t>value of the </a:t>
            </a:r>
            <a:r>
              <a:rPr lang="en-US" dirty="0" smtClean="0"/>
              <a:t>debt</a:t>
            </a:r>
            <a:r>
              <a:rPr lang="en-US" dirty="0"/>
              <a:t>, sort of like a disguised </a:t>
            </a:r>
            <a:r>
              <a:rPr lang="en-US" i="1" dirty="0"/>
              <a:t>default</a:t>
            </a:r>
            <a:r>
              <a:rPr lang="en-US" dirty="0"/>
              <a:t>. </a:t>
            </a:r>
            <a:endParaRPr lang="fr-FR" dirty="0" smtClean="0"/>
          </a:p>
          <a:p>
            <a:pPr marL="45720" indent="0">
              <a:buNone/>
            </a:pPr>
            <a:endParaRPr lang="en-US" dirty="0" smtClean="0"/>
          </a:p>
          <a:p>
            <a:r>
              <a:rPr lang="en-US" dirty="0" smtClean="0"/>
              <a:t>However</a:t>
            </a:r>
            <a:r>
              <a:rPr lang="en-US" dirty="0"/>
              <a:t>, </a:t>
            </a:r>
            <a:r>
              <a:rPr lang="en-US" dirty="0" smtClean="0"/>
              <a:t>it did </a:t>
            </a:r>
            <a:r>
              <a:rPr lang="en-US" dirty="0"/>
              <a:t>not help much in the European case since the </a:t>
            </a:r>
            <a:r>
              <a:rPr lang="en-US" dirty="0" smtClean="0"/>
              <a:t>countries in trouble </a:t>
            </a:r>
            <a:r>
              <a:rPr lang="en-US" dirty="0"/>
              <a:t>did not have direct control over monetary policy, which is determined by the European Central Bank. </a:t>
            </a:r>
            <a:endParaRPr lang="en-US" dirty="0" smtClean="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79</a:t>
            </a:fld>
            <a:endParaRPr lang="pt-BR"/>
          </a:p>
        </p:txBody>
      </p:sp>
      <p:sp>
        <p:nvSpPr>
          <p:cNvPr id="4" name="Titre 3"/>
          <p:cNvSpPr>
            <a:spLocks noGrp="1"/>
          </p:cNvSpPr>
          <p:nvPr>
            <p:ph type="title"/>
          </p:nvPr>
        </p:nvSpPr>
        <p:spPr/>
        <p:txBody>
          <a:bodyPr/>
          <a:lstStyle/>
          <a:p>
            <a:r>
              <a:rPr lang="fr-FR" dirty="0" smtClean="0"/>
              <a:t>Europe vs. Latin </a:t>
            </a:r>
            <a:r>
              <a:rPr lang="fr-FR" dirty="0" err="1" smtClean="0"/>
              <a:t>America</a:t>
            </a:r>
            <a:endParaRPr lang="en-US" dirty="0"/>
          </a:p>
        </p:txBody>
      </p:sp>
    </p:spTree>
    <p:extLst>
      <p:ext uri="{BB962C8B-B14F-4D97-AF65-F5344CB8AC3E}">
        <p14:creationId xmlns:p14="http://schemas.microsoft.com/office/powerpoint/2010/main" val="48315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en-US" i="1" dirty="0" smtClean="0"/>
              <a:t>Crawling Bands</a:t>
            </a:r>
            <a:r>
              <a:rPr lang="en-US" dirty="0" smtClean="0"/>
              <a:t> </a:t>
            </a:r>
          </a:p>
          <a:p>
            <a:pPr lvl="1"/>
            <a:r>
              <a:rPr lang="en-US" dirty="0" smtClean="0"/>
              <a:t>exchange rate floats within announced limit and the government intervenes to prevent it from crossing the floating band barriers. </a:t>
            </a:r>
          </a:p>
          <a:p>
            <a:pPr lvl="1"/>
            <a:r>
              <a:rPr lang="en-US" dirty="0" smtClean="0"/>
              <a:t>Two types</a:t>
            </a:r>
          </a:p>
          <a:p>
            <a:pPr lvl="2"/>
            <a:r>
              <a:rPr lang="en-US" i="1" dirty="0" smtClean="0"/>
              <a:t>horizontal band</a:t>
            </a:r>
            <a:r>
              <a:rPr lang="en-US" dirty="0" smtClean="0"/>
              <a:t>: the exchange rate floats around a fixed parity. Example: European exchange rate mechanism in the 1980s and 1990s.</a:t>
            </a:r>
          </a:p>
          <a:p>
            <a:pPr lvl="2"/>
            <a:r>
              <a:rPr lang="en-US" i="1" dirty="0" smtClean="0"/>
              <a:t>adjustable band</a:t>
            </a:r>
            <a:r>
              <a:rPr lang="en-US" dirty="0" smtClean="0"/>
              <a:t>: the parity follows a tendency, which can be either appreciation or depreciation. Extensively used by countries with high inflation</a:t>
            </a:r>
          </a:p>
          <a:p>
            <a:pPr lvl="2"/>
            <a:endParaRPr lang="en-US" dirty="0" smtClean="0"/>
          </a:p>
          <a:p>
            <a:r>
              <a:rPr lang="en-US" i="1" dirty="0" smtClean="0"/>
              <a:t>Crawling Pegs</a:t>
            </a:r>
            <a:r>
              <a:rPr lang="en-US" dirty="0" smtClean="0"/>
              <a:t> </a:t>
            </a:r>
          </a:p>
          <a:p>
            <a:pPr lvl="1"/>
            <a:r>
              <a:rPr lang="en-US" dirty="0" smtClean="0"/>
              <a:t>the exchange rate is periodically adjusted according to a previously announced program. </a:t>
            </a:r>
          </a:p>
          <a:p>
            <a:pPr lvl="1"/>
            <a:r>
              <a:rPr lang="en-US" dirty="0" smtClean="0"/>
              <a:t>Also used by high inflation countries –the programmed exchange rate adjustments served as nominal anchors in price stabilization programs. </a:t>
            </a:r>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8</a:t>
            </a:fld>
            <a:endParaRPr lang="pt-BR"/>
          </a:p>
        </p:txBody>
      </p:sp>
      <p:sp>
        <p:nvSpPr>
          <p:cNvPr id="4" name="Titre 3"/>
          <p:cNvSpPr>
            <a:spLocks noGrp="1"/>
          </p:cNvSpPr>
          <p:nvPr>
            <p:ph type="title"/>
          </p:nvPr>
        </p:nvSpPr>
        <p:spPr/>
        <p:txBody>
          <a:bodyPr/>
          <a:lstStyle/>
          <a:p>
            <a:r>
              <a:rPr lang="pt-BR" dirty="0" smtClean="0"/>
              <a:t>Soft Peg Regimes</a:t>
            </a:r>
            <a:endParaRPr lang="fr-F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 </a:t>
            </a:r>
            <a:r>
              <a:rPr lang="en-US" dirty="0"/>
              <a:t>The creditors for Greece, Spain and Portugal are, for the large part, financial institutions from other European countries, mainly France and Germany</a:t>
            </a:r>
            <a:r>
              <a:rPr lang="en-US" dirty="0" smtClean="0"/>
              <a:t>.</a:t>
            </a:r>
          </a:p>
          <a:p>
            <a:pPr marL="365760" lvl="1" indent="0">
              <a:buNone/>
            </a:pPr>
            <a:endParaRPr lang="fr-FR" dirty="0"/>
          </a:p>
          <a:p>
            <a:pPr lvl="1">
              <a:buFont typeface="Symbol" panose="05050102010706020507" pitchFamily="18" charset="2"/>
              <a:buChar char="Þ"/>
            </a:pPr>
            <a:r>
              <a:rPr lang="en-US" dirty="0"/>
              <a:t>  </a:t>
            </a:r>
            <a:r>
              <a:rPr lang="en-US" dirty="0" smtClean="0"/>
              <a:t>Whatever </a:t>
            </a:r>
            <a:r>
              <a:rPr lang="en-US" dirty="0"/>
              <a:t>the solution, the Europeans are those who pay the bill</a:t>
            </a:r>
            <a:r>
              <a:rPr lang="en-US" dirty="0" smtClean="0"/>
              <a:t>. </a:t>
            </a:r>
            <a:endParaRPr lang="fr-FR" dirty="0"/>
          </a:p>
          <a:p>
            <a:pPr marL="45720" indent="0">
              <a:buNone/>
            </a:pPr>
            <a:r>
              <a:rPr lang="en-US" dirty="0" smtClean="0"/>
              <a:t> </a:t>
            </a:r>
          </a:p>
          <a:p>
            <a:r>
              <a:rPr lang="en-US" dirty="0" smtClean="0"/>
              <a:t>Are the </a:t>
            </a:r>
            <a:r>
              <a:rPr lang="en-US" dirty="0"/>
              <a:t>benefits of having the euro </a:t>
            </a:r>
            <a:r>
              <a:rPr lang="en-US" dirty="0" smtClean="0"/>
              <a:t>higher </a:t>
            </a:r>
            <a:r>
              <a:rPr lang="en-US" dirty="0"/>
              <a:t>than the cost of bailing out the indebted countries? </a:t>
            </a:r>
            <a:endParaRPr lang="en-US" dirty="0" smtClean="0"/>
          </a:p>
          <a:p>
            <a:endParaRPr lang="en-US" dirty="0"/>
          </a:p>
          <a:p>
            <a:r>
              <a:rPr lang="en-US" dirty="0" smtClean="0"/>
              <a:t>(Here </a:t>
            </a:r>
            <a:r>
              <a:rPr lang="en-US" dirty="0"/>
              <a:t>is another difference in relation to Latin American three decades ago: those countries were on their own</a:t>
            </a:r>
            <a:r>
              <a:rPr lang="en-US" dirty="0" smtClean="0"/>
              <a:t>.)</a:t>
            </a:r>
            <a:endParaRPr lang="en-US" dirty="0"/>
          </a:p>
          <a:p>
            <a:endParaRPr lang="en-US"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80</a:t>
            </a:fld>
            <a:endParaRPr lang="pt-BR"/>
          </a:p>
        </p:txBody>
      </p:sp>
      <p:sp>
        <p:nvSpPr>
          <p:cNvPr id="4" name="Titre 3"/>
          <p:cNvSpPr>
            <a:spLocks noGrp="1"/>
          </p:cNvSpPr>
          <p:nvPr>
            <p:ph type="title"/>
          </p:nvPr>
        </p:nvSpPr>
        <p:spPr/>
        <p:txBody>
          <a:bodyPr/>
          <a:lstStyle/>
          <a:p>
            <a:r>
              <a:rPr lang="fr-FR" dirty="0" err="1" smtClean="0"/>
              <a:t>European</a:t>
            </a:r>
            <a:r>
              <a:rPr lang="fr-FR" dirty="0" smtClean="0"/>
              <a:t> </a:t>
            </a:r>
            <a:r>
              <a:rPr lang="fr-FR" dirty="0" err="1" smtClean="0"/>
              <a:t>debt</a:t>
            </a:r>
            <a:r>
              <a:rPr lang="fr-FR" dirty="0" smtClean="0"/>
              <a:t> </a:t>
            </a:r>
            <a:r>
              <a:rPr lang="fr-FR" dirty="0" err="1" smtClean="0"/>
              <a:t>Crisis</a:t>
            </a:r>
            <a:r>
              <a:rPr lang="fr-FR" dirty="0" smtClean="0"/>
              <a:t>: </a:t>
            </a:r>
            <a:br>
              <a:rPr lang="fr-FR" dirty="0" smtClean="0"/>
            </a:br>
            <a:r>
              <a:rPr lang="fr-FR" dirty="0" err="1" smtClean="0"/>
              <a:t>Does</a:t>
            </a:r>
            <a:r>
              <a:rPr lang="fr-FR" dirty="0" smtClean="0"/>
              <a:t> the Euro Survive?</a:t>
            </a:r>
            <a:endParaRPr lang="en-US" dirty="0"/>
          </a:p>
        </p:txBody>
      </p:sp>
    </p:spTree>
    <p:extLst>
      <p:ext uri="{BB962C8B-B14F-4D97-AF65-F5344CB8AC3E}">
        <p14:creationId xmlns:p14="http://schemas.microsoft.com/office/powerpoint/2010/main" val="25055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i="1" dirty="0" smtClean="0"/>
              <a:t>Fixed Exchange Rate</a:t>
            </a:r>
            <a:r>
              <a:rPr lang="en-US" dirty="0" smtClean="0"/>
              <a:t> </a:t>
            </a:r>
          </a:p>
          <a:p>
            <a:pPr lvl="1"/>
            <a:endParaRPr lang="en-US" dirty="0" smtClean="0"/>
          </a:p>
          <a:p>
            <a:pPr lvl="1"/>
            <a:r>
              <a:rPr lang="en-US" dirty="0" smtClean="0"/>
              <a:t>The government pledges to intervene in the exchange rate market and/or use interest rate policy to maintain the exchange rate fixed at a previously announced level. </a:t>
            </a:r>
          </a:p>
          <a:p>
            <a:pPr lvl="1"/>
            <a:endParaRPr lang="en-US" dirty="0" smtClean="0"/>
          </a:p>
          <a:p>
            <a:pPr lvl="1"/>
            <a:r>
              <a:rPr lang="en-US" dirty="0" smtClean="0"/>
              <a:t>Soft peg: no mechanism to provide strong government commitment to maintain the parity – all that is necessary to alter the parity is to announce it. </a:t>
            </a:r>
          </a:p>
          <a:p>
            <a:pPr lvl="2"/>
            <a:r>
              <a:rPr lang="en-US" dirty="0" smtClean="0"/>
              <a:t>In the same way governments tend to not allow floating exchange rates to float, they also tend to readjust an announced fixed exchange rate regime. </a:t>
            </a:r>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D2D54FD4-E6A3-4A1F-8C5C-1619D1E75EAA}" type="slidenum">
              <a:rPr lang="pt-BR" smtClean="0"/>
              <a:pPr/>
              <a:t>9</a:t>
            </a:fld>
            <a:endParaRPr lang="pt-BR"/>
          </a:p>
        </p:txBody>
      </p:sp>
      <p:sp>
        <p:nvSpPr>
          <p:cNvPr id="4" name="Titre 3"/>
          <p:cNvSpPr>
            <a:spLocks noGrp="1"/>
          </p:cNvSpPr>
          <p:nvPr>
            <p:ph type="title"/>
          </p:nvPr>
        </p:nvSpPr>
        <p:spPr/>
        <p:txBody>
          <a:bodyPr/>
          <a:lstStyle/>
          <a:p>
            <a:r>
              <a:rPr lang="pt-BR" dirty="0" smtClean="0"/>
              <a:t>Soft Peg Regimes</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ad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rad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ad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1147</TotalTime>
  <Words>5317</Words>
  <Application>Microsoft Office PowerPoint</Application>
  <PresentationFormat>Affichage à l'écran (4:3)</PresentationFormat>
  <Paragraphs>722</Paragraphs>
  <Slides>80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80</vt:i4>
      </vt:variant>
    </vt:vector>
  </HeadingPairs>
  <TitlesOfParts>
    <vt:vector size="87" baseType="lpstr">
      <vt:lpstr>Calibri</vt:lpstr>
      <vt:lpstr>Cambria Math</vt:lpstr>
      <vt:lpstr>Franklin Gothic Medium</vt:lpstr>
      <vt:lpstr>Symbol</vt:lpstr>
      <vt:lpstr>Wingdings</vt:lpstr>
      <vt:lpstr>Wingdings 2</vt:lpstr>
      <vt:lpstr>Grade</vt:lpstr>
      <vt:lpstr>Principles of International Finance and Open Economy Macroeconomics</vt:lpstr>
      <vt:lpstr>Chapter 10 Exchange Rate Regimes</vt:lpstr>
      <vt:lpstr>Introduction</vt:lpstr>
      <vt:lpstr>Introduction</vt:lpstr>
      <vt:lpstr>Introduction</vt:lpstr>
      <vt:lpstr>Classification of Exchange Rate Regimes</vt:lpstr>
      <vt:lpstr>Floating Exchange Rate Regimes</vt:lpstr>
      <vt:lpstr>Soft Peg Regimes</vt:lpstr>
      <vt:lpstr>Soft Peg Regimes</vt:lpstr>
      <vt:lpstr>Hard Peg Regimes</vt:lpstr>
      <vt:lpstr>Hard Peg Regimes</vt:lpstr>
      <vt:lpstr>De Jure Vs. De Facto Classifications</vt:lpstr>
      <vt:lpstr>Dual or Multiple Exchange Rate Markets</vt:lpstr>
      <vt:lpstr>Alternative ER Regime Classifications</vt:lpstr>
      <vt:lpstr>Introduction</vt:lpstr>
      <vt:lpstr>Plan: Economic Implications</vt:lpstr>
      <vt:lpstr>Plan: Economic Implications</vt:lpstr>
      <vt:lpstr>Which Exchange Rate Regime to choose? Fixed vs. Flexible Exchange Rate</vt:lpstr>
      <vt:lpstr>Fixed vs. Flexible Exchange Rate: Real Shocks</vt:lpstr>
      <vt:lpstr>Fixed vs. Flexible Exchange Rate: Nominal Shocks</vt:lpstr>
      <vt:lpstr>Fixed vs. Flexible Exchange Rate</vt:lpstr>
      <vt:lpstr>Trade Openness and  Exchange Rate Policy</vt:lpstr>
      <vt:lpstr>Trade Openness and  Exchange Rate Policy</vt:lpstr>
      <vt:lpstr>Expenditure Switching vs. Expenditure Reducing Policies</vt:lpstr>
      <vt:lpstr>Exchange Rate Depreciation and Openness</vt:lpstr>
      <vt:lpstr>Plan: Economic Implications</vt:lpstr>
      <vt:lpstr>Monetary Union</vt:lpstr>
      <vt:lpstr>Optimum Currency Area</vt:lpstr>
      <vt:lpstr>Example</vt:lpstr>
      <vt:lpstr>Adjustment</vt:lpstr>
      <vt:lpstr>Adjustment</vt:lpstr>
      <vt:lpstr>Real Shock</vt:lpstr>
      <vt:lpstr>Real Shock</vt:lpstr>
      <vt:lpstr>Example: Different Regions</vt:lpstr>
      <vt:lpstr>Example: Different Regions</vt:lpstr>
      <vt:lpstr>Adjustment</vt:lpstr>
      <vt:lpstr>Monetary Union and Trade</vt:lpstr>
      <vt:lpstr>Monetary Union and Public Finance</vt:lpstr>
      <vt:lpstr>Monetary Union and Public Finance</vt:lpstr>
      <vt:lpstr>the Trade-off between Inflation and Unemployment</vt:lpstr>
      <vt:lpstr>the Trade-off between Inflation and Unemployment</vt:lpstr>
      <vt:lpstr>Central Bank Independence</vt:lpstr>
      <vt:lpstr>Government Preferences</vt:lpstr>
      <vt:lpstr>Unemployment rate</vt:lpstr>
      <vt:lpstr>Optimal Inflation</vt:lpstr>
      <vt:lpstr>Expected Inflation</vt:lpstr>
      <vt:lpstr>Equilibrium Inflation</vt:lpstr>
      <vt:lpstr>Independent Central Bank</vt:lpstr>
      <vt:lpstr>Central bank and Monetary Union</vt:lpstr>
      <vt:lpstr>Monetary Union of not?</vt:lpstr>
      <vt:lpstr>Monetary Union of not?</vt:lpstr>
      <vt:lpstr>Monetary Union of not?</vt:lpstr>
      <vt:lpstr>Monetary Union of not?</vt:lpstr>
      <vt:lpstr>Plan: Economic Implications</vt:lpstr>
      <vt:lpstr>Precommitment problem</vt:lpstr>
      <vt:lpstr>Precommitment Inflation and Exchange Rate</vt:lpstr>
      <vt:lpstr>Exchange Rate: Nominal Anchor</vt:lpstr>
      <vt:lpstr>Exchange Rate: Nominal Anchor</vt:lpstr>
      <vt:lpstr>Case Study: The Currency Board Regime in Argentina</vt:lpstr>
      <vt:lpstr>Case Study: The Currency Board Regime in Argentina</vt:lpstr>
      <vt:lpstr>Inflation Targeting:  Nominal Anchor</vt:lpstr>
      <vt:lpstr>Exchange Rate: Nominal Anchor</vt:lpstr>
      <vt:lpstr>Plan: Economic Implications</vt:lpstr>
      <vt:lpstr>Financial Dollarization</vt:lpstr>
      <vt:lpstr>Financial Dollarization</vt:lpstr>
      <vt:lpstr>Financial Dollarization: Problem</vt:lpstr>
      <vt:lpstr>Exchange Parity and Financial Dollarization: The Argentine Case</vt:lpstr>
      <vt:lpstr>Plan: Economic Implications</vt:lpstr>
      <vt:lpstr>Exchange Rate Regime,  Sovereign Debt and Crises</vt:lpstr>
      <vt:lpstr>Sovereign Debt</vt:lpstr>
      <vt:lpstr>EUROPEAN DEBT CRISIS</vt:lpstr>
      <vt:lpstr>Differences in Interest rates</vt:lpstr>
      <vt:lpstr>Evolution of Interest Rates</vt:lpstr>
      <vt:lpstr>Figure 10.1: Evolution of  Interest Rates in Europe</vt:lpstr>
      <vt:lpstr>Indebtdness</vt:lpstr>
      <vt:lpstr>Figure 10.2: Private Credit Provided by Financial Sector (% of GDP)</vt:lpstr>
      <vt:lpstr>Public Debt</vt:lpstr>
      <vt:lpstr>2008 Crisis</vt:lpstr>
      <vt:lpstr>Europe vs. Latin America</vt:lpstr>
      <vt:lpstr>European debt Crisis:  Does the Euro Survive?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International Finance and Open Economy Macroeconomics</dc:title>
  <dc:creator>ncepge</dc:creator>
  <cp:lastModifiedBy>Cristina Terra</cp:lastModifiedBy>
  <cp:revision>87</cp:revision>
  <dcterms:created xsi:type="dcterms:W3CDTF">2015-05-06T19:47:20Z</dcterms:created>
  <dcterms:modified xsi:type="dcterms:W3CDTF">2015-07-07T10:26:56Z</dcterms:modified>
</cp:coreProperties>
</file>